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4" r:id="rId2"/>
  </p:sldMasterIdLst>
  <p:notesMasterIdLst>
    <p:notesMasterId r:id="rId77"/>
  </p:notesMasterIdLst>
  <p:sldIdLst>
    <p:sldId id="7887" r:id="rId3"/>
    <p:sldId id="7888" r:id="rId4"/>
    <p:sldId id="2359" r:id="rId5"/>
    <p:sldId id="2258" r:id="rId6"/>
    <p:sldId id="2259" r:id="rId7"/>
    <p:sldId id="2360" r:id="rId8"/>
    <p:sldId id="2361" r:id="rId9"/>
    <p:sldId id="2362" r:id="rId10"/>
    <p:sldId id="7889" r:id="rId11"/>
    <p:sldId id="7890" r:id="rId12"/>
    <p:sldId id="7894" r:id="rId13"/>
    <p:sldId id="7891" r:id="rId14"/>
    <p:sldId id="7895" r:id="rId15"/>
    <p:sldId id="7896" r:id="rId16"/>
    <p:sldId id="2364" r:id="rId17"/>
    <p:sldId id="2365" r:id="rId18"/>
    <p:sldId id="2366" r:id="rId19"/>
    <p:sldId id="2368" r:id="rId20"/>
    <p:sldId id="2367" r:id="rId21"/>
    <p:sldId id="2369" r:id="rId22"/>
    <p:sldId id="2371" r:id="rId23"/>
    <p:sldId id="2370" r:id="rId24"/>
    <p:sldId id="2372" r:id="rId25"/>
    <p:sldId id="2373" r:id="rId26"/>
    <p:sldId id="2374" r:id="rId27"/>
    <p:sldId id="2375" r:id="rId28"/>
    <p:sldId id="2376" r:id="rId29"/>
    <p:sldId id="2377" r:id="rId30"/>
    <p:sldId id="2378" r:id="rId31"/>
    <p:sldId id="2379" r:id="rId32"/>
    <p:sldId id="2380" r:id="rId33"/>
    <p:sldId id="2381" r:id="rId34"/>
    <p:sldId id="2382" r:id="rId35"/>
    <p:sldId id="2383" r:id="rId36"/>
    <p:sldId id="2384" r:id="rId37"/>
    <p:sldId id="2385" r:id="rId38"/>
    <p:sldId id="2390" r:id="rId39"/>
    <p:sldId id="2386" r:id="rId40"/>
    <p:sldId id="2388" r:id="rId41"/>
    <p:sldId id="2387" r:id="rId42"/>
    <p:sldId id="2389" r:id="rId43"/>
    <p:sldId id="2391" r:id="rId44"/>
    <p:sldId id="2400" r:id="rId45"/>
    <p:sldId id="2392" r:id="rId46"/>
    <p:sldId id="2393" r:id="rId47"/>
    <p:sldId id="2394" r:id="rId48"/>
    <p:sldId id="2395" r:id="rId49"/>
    <p:sldId id="2401" r:id="rId50"/>
    <p:sldId id="2402" r:id="rId51"/>
    <p:sldId id="2403" r:id="rId52"/>
    <p:sldId id="2404" r:id="rId53"/>
    <p:sldId id="2405" r:id="rId54"/>
    <p:sldId id="2406" r:id="rId55"/>
    <p:sldId id="2407" r:id="rId56"/>
    <p:sldId id="2408" r:id="rId57"/>
    <p:sldId id="2409" r:id="rId58"/>
    <p:sldId id="2417" r:id="rId59"/>
    <p:sldId id="2412" r:id="rId60"/>
    <p:sldId id="2410" r:id="rId61"/>
    <p:sldId id="2413" r:id="rId62"/>
    <p:sldId id="2414" r:id="rId63"/>
    <p:sldId id="2418" r:id="rId64"/>
    <p:sldId id="2416" r:id="rId65"/>
    <p:sldId id="2420" r:id="rId66"/>
    <p:sldId id="2419" r:id="rId67"/>
    <p:sldId id="7897" r:id="rId68"/>
    <p:sldId id="2421" r:id="rId69"/>
    <p:sldId id="7898" r:id="rId70"/>
    <p:sldId id="2422" r:id="rId71"/>
    <p:sldId id="2257" r:id="rId72"/>
    <p:sldId id="2424" r:id="rId73"/>
    <p:sldId id="7876" r:id="rId74"/>
    <p:sldId id="262" r:id="rId75"/>
    <p:sldId id="7885" r:id="rId76"/>
  </p:sldIdLst>
  <p:sldSz cx="12192000" cy="6858000"/>
  <p:notesSz cx="7099300" cy="10234613"/>
  <p:custDataLst>
    <p:tags r:id="rId7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目录" id="{C505D193-7E5D-44E2-9BA1-E640E0BC06BA}">
          <p14:sldIdLst>
            <p14:sldId id="7887"/>
          </p14:sldIdLst>
        </p14:section>
        <p14:section name="序曲" id="{840728DA-CBF5-4864-8534-6E1284E11977}">
          <p14:sldIdLst>
            <p14:sldId id="7888"/>
            <p14:sldId id="2359"/>
            <p14:sldId id="2258"/>
            <p14:sldId id="2259"/>
            <p14:sldId id="2360"/>
            <p14:sldId id="2361"/>
            <p14:sldId id="2362"/>
            <p14:sldId id="7889"/>
            <p14:sldId id="7890"/>
            <p14:sldId id="7894"/>
            <p14:sldId id="7891"/>
            <p14:sldId id="7895"/>
            <p14:sldId id="7896"/>
            <p14:sldId id="2364"/>
            <p14:sldId id="2365"/>
            <p14:sldId id="2366"/>
            <p14:sldId id="2368"/>
            <p14:sldId id="2367"/>
            <p14:sldId id="2369"/>
            <p14:sldId id="2371"/>
            <p14:sldId id="2370"/>
            <p14:sldId id="2372"/>
            <p14:sldId id="2373"/>
            <p14:sldId id="2374"/>
            <p14:sldId id="2375"/>
            <p14:sldId id="2376"/>
            <p14:sldId id="2377"/>
            <p14:sldId id="2378"/>
            <p14:sldId id="2379"/>
            <p14:sldId id="2380"/>
            <p14:sldId id="2381"/>
            <p14:sldId id="2382"/>
            <p14:sldId id="2383"/>
            <p14:sldId id="2384"/>
            <p14:sldId id="2385"/>
            <p14:sldId id="2390"/>
            <p14:sldId id="2386"/>
            <p14:sldId id="2388"/>
            <p14:sldId id="2387"/>
            <p14:sldId id="2389"/>
            <p14:sldId id="2391"/>
            <p14:sldId id="2400"/>
            <p14:sldId id="2392"/>
            <p14:sldId id="2393"/>
            <p14:sldId id="2394"/>
            <p14:sldId id="2395"/>
            <p14:sldId id="2401"/>
            <p14:sldId id="2402"/>
            <p14:sldId id="2403"/>
            <p14:sldId id="2404"/>
            <p14:sldId id="2405"/>
            <p14:sldId id="2406"/>
            <p14:sldId id="2407"/>
            <p14:sldId id="2408"/>
            <p14:sldId id="2409"/>
            <p14:sldId id="2417"/>
            <p14:sldId id="2412"/>
            <p14:sldId id="2410"/>
            <p14:sldId id="2413"/>
            <p14:sldId id="2414"/>
            <p14:sldId id="2418"/>
            <p14:sldId id="2416"/>
            <p14:sldId id="2420"/>
            <p14:sldId id="2419"/>
            <p14:sldId id="7897"/>
            <p14:sldId id="2421"/>
            <p14:sldId id="7898"/>
            <p14:sldId id="2422"/>
          </p14:sldIdLst>
        </p14:section>
        <p14:section name="小结" id="{E5CC9A55-E183-4EA9-A127-7765C5F904E6}">
          <p14:sldIdLst>
            <p14:sldId id="2257"/>
            <p14:sldId id="2424"/>
          </p14:sldIdLst>
        </p14:section>
        <p14:section name="再见" id="{C8D5E77A-98A2-42C4-8DE9-03D2BD758923}">
          <p14:sldIdLst>
            <p14:sldId id="7876"/>
            <p14:sldId id="262"/>
            <p14:sldId id="7885"/>
          </p14:sldIdLst>
        </p14:section>
        <p14:section name="小结" id="{72F929C0-F114-45CB-A859-78C02E02F3F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5" orient="horz" pos="958" userDrawn="1">
          <p15:clr>
            <a:srgbClr val="A4A3A4"/>
          </p15:clr>
        </p15:guide>
        <p15:guide id="6" orient="horz" pos="731" userDrawn="1">
          <p15:clr>
            <a:srgbClr val="A4A3A4"/>
          </p15:clr>
        </p15:guide>
        <p15:guide id="8" orient="horz" pos="3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C7E"/>
    <a:srgbClr val="18978B"/>
    <a:srgbClr val="EAEFF7"/>
    <a:srgbClr val="19968B"/>
    <a:srgbClr val="0000FF"/>
    <a:srgbClr val="21C9B9"/>
    <a:srgbClr val="3B78FF"/>
    <a:srgbClr val="0C0C0C"/>
    <a:srgbClr val="3B689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10" autoAdjust="0"/>
    <p:restoredTop sz="95961" autoAdjust="0"/>
  </p:normalViewPr>
  <p:slideViewPr>
    <p:cSldViewPr snapToGrid="0">
      <p:cViewPr varScale="1">
        <p:scale>
          <a:sx n="62" d="100"/>
          <a:sy n="62" d="100"/>
        </p:scale>
        <p:origin x="456" y="28"/>
      </p:cViewPr>
      <p:guideLst>
        <p:guide orient="horz" pos="3430"/>
        <p:guide pos="3840"/>
        <p:guide pos="416"/>
        <p:guide orient="horz" pos="958"/>
        <p:guide orient="horz" pos="731"/>
        <p:guide orient="horz" pos="3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ags" Target="tags/tag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DDD9FAD-0514-4934-AF60-548DC807C5CA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110F8FE-5AB9-4B43-AF23-42F879C70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002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23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51370C-D34B-9CB8-1157-5845938DF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C7E413-A7CC-42AB-2050-20C616B7E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872C67-892D-B813-2696-FC8507A8F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C2B4F-B315-4AEE-AD0A-906BD70E9D26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D17D77-4797-66B0-5615-626949E21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EF7B80-0CCD-87F5-C732-430CF1E1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B19D7-F1A2-43C4-8C0D-05B8FB51E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619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329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04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784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803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53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388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059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2024/4/9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000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28870A-086E-4FD4-AAF5-CECA400D7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1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2024/4/9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917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174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43171FD-B7AC-489A-91BA-0D890728E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1182D"/>
              </a:clrFrom>
              <a:clrTo>
                <a:srgbClr val="01182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t="50499"/>
          <a:stretch/>
        </p:blipFill>
        <p:spPr>
          <a:xfrm>
            <a:off x="6561" y="3618316"/>
            <a:ext cx="12192000" cy="340136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1D76DD4-9D40-448E-9305-3D575E9D2020}"/>
              </a:ext>
            </a:extLst>
          </p:cNvPr>
          <p:cNvSpPr/>
          <p:nvPr userDrawn="1"/>
        </p:nvSpPr>
        <p:spPr>
          <a:xfrm>
            <a:off x="6561" y="3239684"/>
            <a:ext cx="12192000" cy="345279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553138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400">
                <a:solidFill>
                  <a:srgbClr val="189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DA8A99-4E3F-420F-9E9E-17E9B84113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8978B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44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FACCFFF4-8704-47DE-8273-AF2E2A9719F8}"/>
              </a:ext>
            </a:extLst>
          </p:cNvPr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74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060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43171FD-B7AC-489A-91BA-0D890728E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1182D"/>
              </a:clrFrom>
              <a:clrTo>
                <a:srgbClr val="01182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t="50499"/>
          <a:stretch/>
        </p:blipFill>
        <p:spPr>
          <a:xfrm>
            <a:off x="6561" y="3618316"/>
            <a:ext cx="12192000" cy="340136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1D76DD4-9D40-448E-9305-3D575E9D2020}"/>
              </a:ext>
            </a:extLst>
          </p:cNvPr>
          <p:cNvSpPr/>
          <p:nvPr userDrawn="1"/>
        </p:nvSpPr>
        <p:spPr>
          <a:xfrm>
            <a:off x="6561" y="3239684"/>
            <a:ext cx="12192000" cy="345279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553138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400">
                <a:solidFill>
                  <a:srgbClr val="189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DA8A99-4E3F-420F-9E9E-17E9B84113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8978B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44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FACCFFF4-8704-47DE-8273-AF2E2A9719F8}"/>
              </a:ext>
            </a:extLst>
          </p:cNvPr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942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8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8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84BA11-5D4C-1551-F114-5040AF629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A83358-049F-5F46-91E5-54C9EFBD3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176183-9480-D0D1-6AD3-BD4BD99DC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C2B4F-B315-4AEE-AD0A-906BD70E9D26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7E4784-CE7B-5435-C635-BA9FCBBDD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A765BB-9FC4-48EA-13F2-69E4F019C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B19D7-F1A2-43C4-8C0D-05B8FB51E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3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73" r:id="rId3"/>
    <p:sldLayoutId id="214748366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8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>
          <p15:clr>
            <a:srgbClr val="F26B43"/>
          </p15:clr>
        </p15:guide>
        <p15:guide id="2" pos="3840">
          <p15:clr>
            <a:srgbClr val="F26B43"/>
          </p15:clr>
        </p15:guide>
        <p15:guide id="3" pos="416">
          <p15:clr>
            <a:srgbClr val="F26B43"/>
          </p15:clr>
        </p15:guide>
        <p15:guide id="4" pos="7256">
          <p15:clr>
            <a:srgbClr val="F26B43"/>
          </p15:clr>
        </p15:guide>
        <p15:guide id="5" orient="horz" pos="648">
          <p15:clr>
            <a:srgbClr val="F26B43"/>
          </p15:clr>
        </p15:guide>
        <p15:guide id="6" orient="horz" pos="712">
          <p15:clr>
            <a:srgbClr val="F26B43"/>
          </p15:clr>
        </p15:guide>
        <p15:guide id="7" orient="horz" pos="3928">
          <p15:clr>
            <a:srgbClr val="F26B43"/>
          </p15:clr>
        </p15:guide>
        <p15:guide id="8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3BAC671-3D5C-4A4A-82B0-38C33C8DD79E}"/>
              </a:ext>
            </a:extLst>
          </p:cNvPr>
          <p:cNvSpPr txBox="1">
            <a:spLocks/>
          </p:cNvSpPr>
          <p:nvPr/>
        </p:nvSpPr>
        <p:spPr>
          <a:xfrm>
            <a:off x="3446145" y="3192803"/>
            <a:ext cx="5299710" cy="4723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effectLst>
                  <a:outerShdw blurRad="50800" dist="50800" dir="5400000" algn="ctr" rotWithShape="0">
                    <a:srgbClr val="000000">
                      <a:alpha val="5000"/>
                    </a:srgbClr>
                  </a:outerShdw>
                </a:effectLst>
                <a:latin typeface="Centaur" panose="02030504050205020304" pitchFamily="18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Chapter 4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Top-Down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Parsing</a:t>
            </a:r>
            <a:endParaRPr kumimoji="0" lang="en-CN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 descr="徽标&#10;&#10;描述已自动生成">
            <a:extLst>
              <a:ext uri="{FF2B5EF4-FFF2-40B4-BE49-F238E27FC236}">
                <a16:creationId xmlns:a16="http://schemas.microsoft.com/office/drawing/2014/main" id="{A160F0C9-4020-426A-BD06-EA15AAFF53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213" y="84409"/>
            <a:ext cx="1323996" cy="100585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EE71E2C-0F62-4609-CFAA-C7FA8EF141B1}"/>
              </a:ext>
            </a:extLst>
          </p:cNvPr>
          <p:cNvSpPr/>
          <p:nvPr/>
        </p:nvSpPr>
        <p:spPr>
          <a:xfrm>
            <a:off x="1884" y="3938811"/>
            <a:ext cx="12206827" cy="292026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1DD9DD-FBA7-3DCE-66A3-41C60D5DD100}"/>
              </a:ext>
            </a:extLst>
          </p:cNvPr>
          <p:cNvSpPr txBox="1"/>
          <p:nvPr/>
        </p:nvSpPr>
        <p:spPr>
          <a:xfrm>
            <a:off x="1388023" y="1608400"/>
            <a:ext cx="9140190" cy="1160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4000"/>
              </a:lnSpc>
            </a:pPr>
            <a:r>
              <a:rPr kumimoji="1" lang="zh-CN" altLang="en-US" sz="48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第</a:t>
            </a:r>
            <a:r>
              <a:rPr kumimoji="1" lang="en-US" altLang="zh-CN" sz="48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4</a:t>
            </a:r>
            <a:r>
              <a:rPr kumimoji="1" lang="zh-CN" altLang="en-US" sz="48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章  </a:t>
            </a:r>
            <a:r>
              <a:rPr kumimoji="1" lang="zh-CN" altLang="en-US" sz="66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自顶向下语法分析</a:t>
            </a:r>
            <a:endParaRPr kumimoji="1" lang="zh-CN" altLang="en-US" sz="6600" i="0" u="none" strike="noStrike" kern="1200" cap="none" spc="0" normalizeH="0" baseline="0" noProof="0" dirty="0">
              <a:ln>
                <a:noFill/>
              </a:ln>
              <a:solidFill>
                <a:srgbClr val="244B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Microsoft YaHei" charset="-122"/>
              <a:sym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FE14DE0-91E0-876D-C13B-697EE57C2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4" y="153827"/>
            <a:ext cx="3541853" cy="806294"/>
          </a:xfrm>
          <a:prstGeom prst="rect">
            <a:avLst/>
          </a:prstGeom>
        </p:spPr>
      </p:pic>
      <p:pic>
        <p:nvPicPr>
          <p:cNvPr id="20" name="图片 19" descr="图形用户界面, 应用程序&#10;&#10;描述已自动生成">
            <a:extLst>
              <a:ext uri="{FF2B5EF4-FFF2-40B4-BE49-F238E27FC236}">
                <a16:creationId xmlns:a16="http://schemas.microsoft.com/office/drawing/2014/main" id="{28B648E9-E192-B936-1E35-FBC7F6958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28110"/>
            <a:ext cx="12192000" cy="2933700"/>
          </a:xfrm>
          <a:prstGeom prst="rect">
            <a:avLst/>
          </a:prstGeom>
        </p:spPr>
      </p:pic>
      <p:pic>
        <p:nvPicPr>
          <p:cNvPr id="18" name="图片 17" descr="卡通人物&#10;&#10;低可信度描述已自动生成">
            <a:extLst>
              <a:ext uri="{FF2B5EF4-FFF2-40B4-BE49-F238E27FC236}">
                <a16:creationId xmlns:a16="http://schemas.microsoft.com/office/drawing/2014/main" id="{93F1A415-B7E3-78CE-1067-C15323FAB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9926" y="6003969"/>
            <a:ext cx="2170180" cy="74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72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6043C0-15EC-43D8-B46A-1B423D501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6012731" cy="617641"/>
          </a:xfrm>
        </p:spPr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　确定的自顶向下语法分析思想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8BE901-69D3-4BE9-858D-C7E61CD8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3585414" cy="3246851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4.2 </a:t>
            </a:r>
            <a:r>
              <a:rPr lang="zh-CN" altLang="en-US" sz="2800" dirty="0"/>
              <a:t>文法</a:t>
            </a:r>
            <a:r>
              <a:rPr lang="en-US" altLang="zh-CN" sz="2800" dirty="0"/>
              <a:t>G2[S]:</a:t>
            </a: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    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S→Ap︱Bq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    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A→cA︱a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    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B→dB︱b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</a:t>
            </a: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串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w=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ccap</a:t>
            </a:r>
            <a:r>
              <a:rPr lang="en-US" altLang="zh-CN" sz="2400" dirty="0">
                <a:latin typeface="+mn-ea"/>
              </a:rPr>
              <a:t> </a:t>
            </a:r>
          </a:p>
          <a:p>
            <a:r>
              <a:rPr lang="zh-CN" altLang="en-US" sz="2800" dirty="0"/>
              <a:t>推导过程</a:t>
            </a:r>
            <a:endParaRPr lang="en-US" altLang="zh-CN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1CB87-06DD-4971-AFB5-1783EDF5B189}"/>
              </a:ext>
            </a:extLst>
          </p:cNvPr>
          <p:cNvSpPr txBox="1"/>
          <p:nvPr/>
        </p:nvSpPr>
        <p:spPr>
          <a:xfrm>
            <a:off x="3890356" y="1503003"/>
            <a:ext cx="20893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Ap→[</a:t>
            </a:r>
            <a:r>
              <a:rPr lang="en-US" altLang="zh-CN" sz="2400" dirty="0" err="1">
                <a:solidFill>
                  <a:srgbClr val="0000FF"/>
                </a:solidFill>
              </a:rPr>
              <a:t>a</a:t>
            </a:r>
            <a:r>
              <a:rPr lang="en-US" altLang="zh-CN" sz="2400" dirty="0" err="1">
                <a:solidFill>
                  <a:srgbClr val="FF0000"/>
                </a:solidFill>
              </a:rPr>
              <a:t>|</a:t>
            </a:r>
            <a:r>
              <a:rPr lang="en-US" altLang="zh-CN" sz="2400" dirty="0" err="1">
                <a:solidFill>
                  <a:srgbClr val="0000FF"/>
                </a:solidFill>
              </a:rPr>
              <a:t>c</a:t>
            </a:r>
            <a:r>
              <a:rPr lang="en-US" altLang="zh-CN" sz="2400" dirty="0">
                <a:solidFill>
                  <a:srgbClr val="FF0000"/>
                </a:solidFill>
              </a:rPr>
              <a:t>]… </a:t>
            </a:r>
          </a:p>
          <a:p>
            <a:r>
              <a:rPr lang="en-US" altLang="zh-CN" sz="2400" dirty="0" err="1">
                <a:solidFill>
                  <a:srgbClr val="FF0000"/>
                </a:solidFill>
              </a:rPr>
              <a:t>Bq</a:t>
            </a:r>
            <a:r>
              <a:rPr lang="en-US" altLang="zh-CN" sz="2400" dirty="0">
                <a:solidFill>
                  <a:srgbClr val="FF0000"/>
                </a:solidFill>
              </a:rPr>
              <a:t>→[</a:t>
            </a:r>
            <a:r>
              <a:rPr lang="en-US" altLang="zh-CN" sz="2400" dirty="0" err="1">
                <a:solidFill>
                  <a:srgbClr val="0000FF"/>
                </a:solidFill>
              </a:rPr>
              <a:t>d</a:t>
            </a:r>
            <a:r>
              <a:rPr lang="en-US" altLang="zh-CN" sz="2400" dirty="0" err="1">
                <a:solidFill>
                  <a:srgbClr val="FF0000"/>
                </a:solidFill>
              </a:rPr>
              <a:t>|</a:t>
            </a:r>
            <a:r>
              <a:rPr lang="en-US" altLang="zh-CN" sz="2400" dirty="0" err="1">
                <a:solidFill>
                  <a:srgbClr val="0000FF"/>
                </a:solidFill>
              </a:rPr>
              <a:t>b</a:t>
            </a:r>
            <a:r>
              <a:rPr lang="en-US" altLang="zh-CN" sz="2400" dirty="0">
                <a:solidFill>
                  <a:srgbClr val="FF0000"/>
                </a:solidFill>
              </a:rPr>
              <a:t>]…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FCD343CD-B3AC-44DD-BE6F-8BC8B00D717E}"/>
              </a:ext>
            </a:extLst>
          </p:cNvPr>
          <p:cNvSpPr txBox="1"/>
          <p:nvPr/>
        </p:nvSpPr>
        <p:spPr>
          <a:xfrm>
            <a:off x="8647326" y="899757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S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0F680850-DFD7-4732-8522-CA4C569DF223}"/>
              </a:ext>
            </a:extLst>
          </p:cNvPr>
          <p:cNvSpPr txBox="1"/>
          <p:nvPr/>
        </p:nvSpPr>
        <p:spPr>
          <a:xfrm>
            <a:off x="8014623" y="1704680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A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D0B1605F-F335-4126-844A-6312FBB5548D}"/>
              </a:ext>
            </a:extLst>
          </p:cNvPr>
          <p:cNvSpPr txBox="1"/>
          <p:nvPr/>
        </p:nvSpPr>
        <p:spPr>
          <a:xfrm>
            <a:off x="8966679" y="1659173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p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431E22-C86E-467E-B9E9-AEBFA87F04A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8384771" y="1361422"/>
            <a:ext cx="632703" cy="343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15A2E8-FACE-443F-9E9B-4931DFBD62FA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017474" y="1361422"/>
            <a:ext cx="319353" cy="2977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C8481E07-AF53-4964-BC55-48F22B620EA6}"/>
              </a:ext>
            </a:extLst>
          </p:cNvPr>
          <p:cNvGraphicFramePr>
            <a:graphicFrameLocks noGrp="1"/>
          </p:cNvGraphicFramePr>
          <p:nvPr/>
        </p:nvGraphicFramePr>
        <p:xfrm>
          <a:off x="1827417" y="5429184"/>
          <a:ext cx="1687830" cy="370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p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Text Box 1028">
            <a:extLst>
              <a:ext uri="{FF2B5EF4-FFF2-40B4-BE49-F238E27FC236}">
                <a16:creationId xmlns:a16="http://schemas.microsoft.com/office/drawing/2014/main" id="{664F7A9A-0F36-4E76-AEFA-12F272475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7417" y="4830062"/>
            <a:ext cx="566832" cy="460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200" dirty="0">
                <a:latin typeface="+mn-ea"/>
              </a:rPr>
              <a:t>S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</a:t>
            </a:r>
          </a:p>
        </p:txBody>
      </p:sp>
      <p:sp>
        <p:nvSpPr>
          <p:cNvPr id="25" name="Text Box 1028">
            <a:extLst>
              <a:ext uri="{FF2B5EF4-FFF2-40B4-BE49-F238E27FC236}">
                <a16:creationId xmlns:a16="http://schemas.microsoft.com/office/drawing/2014/main" id="{786FC22C-42CA-40BD-A7F3-F0D06A69E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817" y="4829395"/>
            <a:ext cx="1535430" cy="462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200" dirty="0">
                <a:latin typeface="+mn-ea"/>
              </a:rPr>
              <a:t> </a:t>
            </a:r>
            <a:r>
              <a:rPr lang="en-US" altLang="zh-CN" sz="2200" dirty="0">
                <a:latin typeface="+mn-ea"/>
                <a:sym typeface="Symbol" pitchFamily="18" charset="2"/>
              </a:rPr>
              <a:t> </a:t>
            </a:r>
            <a:r>
              <a:rPr lang="en-US" altLang="zh-CN" sz="2200" dirty="0">
                <a:latin typeface="+mn-ea"/>
              </a:rPr>
              <a:t>A  p 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EFDB0C1-28D9-4DFB-8A8D-D3BA36443146}"/>
              </a:ext>
            </a:extLst>
          </p:cNvPr>
          <p:cNvSpPr/>
          <p:nvPr/>
        </p:nvSpPr>
        <p:spPr bwMode="auto">
          <a:xfrm>
            <a:off x="1827417" y="4733224"/>
            <a:ext cx="381000" cy="12192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5BEEAAD-B85B-4898-828B-8C38D364ABF0}"/>
              </a:ext>
            </a:extLst>
          </p:cNvPr>
          <p:cNvSpPr txBox="1"/>
          <p:nvPr/>
        </p:nvSpPr>
        <p:spPr>
          <a:xfrm>
            <a:off x="6537703" y="97236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语法树</a:t>
            </a:r>
          </a:p>
        </p:txBody>
      </p:sp>
    </p:spTree>
    <p:extLst>
      <p:ext uri="{BB962C8B-B14F-4D97-AF65-F5344CB8AC3E}">
        <p14:creationId xmlns:p14="http://schemas.microsoft.com/office/powerpoint/2010/main" val="3703613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6043C0-15EC-43D8-B46A-1B423D501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6012731" cy="617641"/>
          </a:xfrm>
        </p:spPr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　确定的自顶向下语法分析思想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8BE901-69D3-4BE9-858D-C7E61CD8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3585414" cy="3246851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4.2 </a:t>
            </a:r>
            <a:r>
              <a:rPr lang="zh-CN" altLang="en-US" sz="2800" dirty="0"/>
              <a:t>文法</a:t>
            </a:r>
            <a:r>
              <a:rPr lang="en-US" altLang="zh-CN" sz="2800" dirty="0"/>
              <a:t>G2[S]:</a:t>
            </a: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    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S→Ap︱Bq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    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A→cA︱a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    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B→dB︱b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</a:t>
            </a: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串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w=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ccap</a:t>
            </a:r>
            <a:r>
              <a:rPr lang="en-US" altLang="zh-CN" sz="2400" dirty="0">
                <a:latin typeface="+mn-ea"/>
              </a:rPr>
              <a:t> </a:t>
            </a:r>
          </a:p>
          <a:p>
            <a:r>
              <a:rPr lang="zh-CN" altLang="en-US" sz="2800" dirty="0"/>
              <a:t>推导过程</a:t>
            </a:r>
            <a:endParaRPr lang="en-US" altLang="zh-CN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1CB87-06DD-4971-AFB5-1783EDF5B189}"/>
              </a:ext>
            </a:extLst>
          </p:cNvPr>
          <p:cNvSpPr txBox="1"/>
          <p:nvPr/>
        </p:nvSpPr>
        <p:spPr>
          <a:xfrm>
            <a:off x="3890356" y="1503003"/>
            <a:ext cx="20893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Ap→[</a:t>
            </a:r>
            <a:r>
              <a:rPr lang="en-US" altLang="zh-CN" sz="2400" dirty="0" err="1">
                <a:solidFill>
                  <a:srgbClr val="0000FF"/>
                </a:solidFill>
              </a:rPr>
              <a:t>a</a:t>
            </a:r>
            <a:r>
              <a:rPr lang="en-US" altLang="zh-CN" sz="2400" dirty="0" err="1">
                <a:solidFill>
                  <a:srgbClr val="FF0000"/>
                </a:solidFill>
              </a:rPr>
              <a:t>|</a:t>
            </a:r>
            <a:r>
              <a:rPr lang="en-US" altLang="zh-CN" sz="2400" dirty="0" err="1">
                <a:solidFill>
                  <a:srgbClr val="0000FF"/>
                </a:solidFill>
              </a:rPr>
              <a:t>c</a:t>
            </a:r>
            <a:r>
              <a:rPr lang="en-US" altLang="zh-CN" sz="2400" dirty="0">
                <a:solidFill>
                  <a:srgbClr val="FF0000"/>
                </a:solidFill>
              </a:rPr>
              <a:t>]… </a:t>
            </a:r>
          </a:p>
          <a:p>
            <a:r>
              <a:rPr lang="en-US" altLang="zh-CN" sz="2400" dirty="0" err="1">
                <a:solidFill>
                  <a:srgbClr val="FF0000"/>
                </a:solidFill>
              </a:rPr>
              <a:t>Bq</a:t>
            </a:r>
            <a:r>
              <a:rPr lang="en-US" altLang="zh-CN" sz="2400" dirty="0">
                <a:solidFill>
                  <a:srgbClr val="FF0000"/>
                </a:solidFill>
              </a:rPr>
              <a:t>→[</a:t>
            </a:r>
            <a:r>
              <a:rPr lang="en-US" altLang="zh-CN" sz="2400" dirty="0" err="1">
                <a:solidFill>
                  <a:srgbClr val="0000FF"/>
                </a:solidFill>
              </a:rPr>
              <a:t>d</a:t>
            </a:r>
            <a:r>
              <a:rPr lang="en-US" altLang="zh-CN" sz="2400" dirty="0" err="1">
                <a:solidFill>
                  <a:srgbClr val="FF0000"/>
                </a:solidFill>
              </a:rPr>
              <a:t>|</a:t>
            </a:r>
            <a:r>
              <a:rPr lang="en-US" altLang="zh-CN" sz="2400" dirty="0" err="1">
                <a:solidFill>
                  <a:srgbClr val="0000FF"/>
                </a:solidFill>
              </a:rPr>
              <a:t>b</a:t>
            </a:r>
            <a:r>
              <a:rPr lang="en-US" altLang="zh-CN" sz="2400" dirty="0">
                <a:solidFill>
                  <a:srgbClr val="FF0000"/>
                </a:solidFill>
              </a:rPr>
              <a:t>]…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FCD343CD-B3AC-44DD-BE6F-8BC8B00D717E}"/>
              </a:ext>
            </a:extLst>
          </p:cNvPr>
          <p:cNvSpPr txBox="1"/>
          <p:nvPr/>
        </p:nvSpPr>
        <p:spPr>
          <a:xfrm>
            <a:off x="8647326" y="899757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S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0F680850-DFD7-4732-8522-CA4C569DF223}"/>
              </a:ext>
            </a:extLst>
          </p:cNvPr>
          <p:cNvSpPr txBox="1"/>
          <p:nvPr/>
        </p:nvSpPr>
        <p:spPr>
          <a:xfrm>
            <a:off x="8014623" y="1704680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A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D0B1605F-F335-4126-844A-6312FBB5548D}"/>
              </a:ext>
            </a:extLst>
          </p:cNvPr>
          <p:cNvSpPr txBox="1"/>
          <p:nvPr/>
        </p:nvSpPr>
        <p:spPr>
          <a:xfrm>
            <a:off x="8966679" y="1659173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p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431E22-C86E-467E-B9E9-AEBFA87F04A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8384771" y="1361422"/>
            <a:ext cx="632703" cy="343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15A2E8-FACE-443F-9E9B-4931DFBD62FA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017474" y="1361422"/>
            <a:ext cx="319353" cy="2977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C8481E07-AF53-4964-BC55-48F22B620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728533"/>
              </p:ext>
            </p:extLst>
          </p:nvPr>
        </p:nvGraphicFramePr>
        <p:xfrm>
          <a:off x="2454743" y="5429184"/>
          <a:ext cx="1687830" cy="370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p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Text Box 1028">
            <a:extLst>
              <a:ext uri="{FF2B5EF4-FFF2-40B4-BE49-F238E27FC236}">
                <a16:creationId xmlns:a16="http://schemas.microsoft.com/office/drawing/2014/main" id="{664F7A9A-0F36-4E76-AEFA-12F272475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7417" y="4830062"/>
            <a:ext cx="566832" cy="460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200" dirty="0">
                <a:latin typeface="+mn-ea"/>
              </a:rPr>
              <a:t>S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</a:t>
            </a:r>
          </a:p>
        </p:txBody>
      </p:sp>
      <p:sp>
        <p:nvSpPr>
          <p:cNvPr id="25" name="Text Box 1028">
            <a:extLst>
              <a:ext uri="{FF2B5EF4-FFF2-40B4-BE49-F238E27FC236}">
                <a16:creationId xmlns:a16="http://schemas.microsoft.com/office/drawing/2014/main" id="{786FC22C-42CA-40BD-A7F3-F0D06A69E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817" y="4829395"/>
            <a:ext cx="1535430" cy="462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200" dirty="0">
                <a:latin typeface="+mn-ea"/>
              </a:rPr>
              <a:t> </a:t>
            </a:r>
            <a:r>
              <a:rPr lang="en-US" altLang="zh-CN" sz="2200" dirty="0">
                <a:latin typeface="+mn-ea"/>
                <a:sym typeface="Symbol" pitchFamily="18" charset="2"/>
              </a:rPr>
              <a:t> </a:t>
            </a:r>
            <a:r>
              <a:rPr lang="en-US" altLang="zh-CN" sz="2200" dirty="0">
                <a:latin typeface="+mn-ea"/>
              </a:rPr>
              <a:t>A  p 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EFDB0C1-28D9-4DFB-8A8D-D3BA36443146}"/>
              </a:ext>
            </a:extLst>
          </p:cNvPr>
          <p:cNvSpPr/>
          <p:nvPr/>
        </p:nvSpPr>
        <p:spPr bwMode="auto">
          <a:xfrm>
            <a:off x="2433480" y="4733224"/>
            <a:ext cx="381000" cy="12192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5BEEAAD-B85B-4898-828B-8C38D364ABF0}"/>
              </a:ext>
            </a:extLst>
          </p:cNvPr>
          <p:cNvSpPr txBox="1"/>
          <p:nvPr/>
        </p:nvSpPr>
        <p:spPr>
          <a:xfrm>
            <a:off x="6537703" y="97236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语法树</a:t>
            </a:r>
          </a:p>
        </p:txBody>
      </p:sp>
    </p:spTree>
    <p:extLst>
      <p:ext uri="{BB962C8B-B14F-4D97-AF65-F5344CB8AC3E}">
        <p14:creationId xmlns:p14="http://schemas.microsoft.com/office/powerpoint/2010/main" val="270464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6043C0-15EC-43D8-B46A-1B423D501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6012731" cy="617641"/>
          </a:xfrm>
        </p:spPr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　确定的自顶向下语法分析思想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8BE901-69D3-4BE9-858D-C7E61CD8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3585414" cy="3246851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4.2 </a:t>
            </a:r>
            <a:r>
              <a:rPr lang="zh-CN" altLang="en-US" sz="2800" dirty="0"/>
              <a:t>文法</a:t>
            </a:r>
            <a:r>
              <a:rPr lang="en-US" altLang="zh-CN" sz="2800" dirty="0"/>
              <a:t>G2[S]:</a:t>
            </a: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    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S→Ap︱Bq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    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A→cA︱a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    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B→dB︱b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</a:t>
            </a: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串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w=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ccap</a:t>
            </a:r>
            <a:r>
              <a:rPr lang="en-US" altLang="zh-CN" sz="2400" dirty="0">
                <a:latin typeface="+mn-ea"/>
              </a:rPr>
              <a:t> </a:t>
            </a:r>
          </a:p>
          <a:p>
            <a:r>
              <a:rPr lang="zh-CN" altLang="en-US" sz="2800" dirty="0"/>
              <a:t>推导过程</a:t>
            </a:r>
            <a:endParaRPr lang="en-US" altLang="zh-CN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1CB87-06DD-4971-AFB5-1783EDF5B189}"/>
              </a:ext>
            </a:extLst>
          </p:cNvPr>
          <p:cNvSpPr txBox="1"/>
          <p:nvPr/>
        </p:nvSpPr>
        <p:spPr>
          <a:xfrm>
            <a:off x="3890356" y="1503003"/>
            <a:ext cx="20893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Ap→[</a:t>
            </a:r>
            <a:r>
              <a:rPr lang="en-US" altLang="zh-CN" sz="2400" dirty="0" err="1">
                <a:solidFill>
                  <a:srgbClr val="0000FF"/>
                </a:solidFill>
              </a:rPr>
              <a:t>a</a:t>
            </a:r>
            <a:r>
              <a:rPr lang="en-US" altLang="zh-CN" sz="2400" dirty="0" err="1">
                <a:solidFill>
                  <a:srgbClr val="FF0000"/>
                </a:solidFill>
              </a:rPr>
              <a:t>|</a:t>
            </a:r>
            <a:r>
              <a:rPr lang="en-US" altLang="zh-CN" sz="2400" dirty="0" err="1">
                <a:solidFill>
                  <a:srgbClr val="0000FF"/>
                </a:solidFill>
              </a:rPr>
              <a:t>c</a:t>
            </a:r>
            <a:r>
              <a:rPr lang="en-US" altLang="zh-CN" sz="2400" dirty="0">
                <a:solidFill>
                  <a:srgbClr val="FF0000"/>
                </a:solidFill>
              </a:rPr>
              <a:t>]… </a:t>
            </a:r>
          </a:p>
          <a:p>
            <a:r>
              <a:rPr lang="en-US" altLang="zh-CN" sz="2400" dirty="0" err="1">
                <a:solidFill>
                  <a:srgbClr val="FF0000"/>
                </a:solidFill>
              </a:rPr>
              <a:t>Bq</a:t>
            </a:r>
            <a:r>
              <a:rPr lang="en-US" altLang="zh-CN" sz="2400" dirty="0">
                <a:solidFill>
                  <a:srgbClr val="FF0000"/>
                </a:solidFill>
              </a:rPr>
              <a:t>→[</a:t>
            </a:r>
            <a:r>
              <a:rPr lang="en-US" altLang="zh-CN" sz="2400" dirty="0" err="1">
                <a:solidFill>
                  <a:srgbClr val="0000FF"/>
                </a:solidFill>
              </a:rPr>
              <a:t>d</a:t>
            </a:r>
            <a:r>
              <a:rPr lang="en-US" altLang="zh-CN" sz="2400" dirty="0" err="1">
                <a:solidFill>
                  <a:srgbClr val="FF0000"/>
                </a:solidFill>
              </a:rPr>
              <a:t>|</a:t>
            </a:r>
            <a:r>
              <a:rPr lang="en-US" altLang="zh-CN" sz="2400" dirty="0" err="1">
                <a:solidFill>
                  <a:srgbClr val="0000FF"/>
                </a:solidFill>
              </a:rPr>
              <a:t>b</a:t>
            </a:r>
            <a:r>
              <a:rPr lang="en-US" altLang="zh-CN" sz="2400" dirty="0">
                <a:solidFill>
                  <a:srgbClr val="FF0000"/>
                </a:solidFill>
              </a:rPr>
              <a:t>]…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FCD343CD-B3AC-44DD-BE6F-8BC8B00D717E}"/>
              </a:ext>
            </a:extLst>
          </p:cNvPr>
          <p:cNvSpPr txBox="1"/>
          <p:nvPr/>
        </p:nvSpPr>
        <p:spPr>
          <a:xfrm>
            <a:off x="8647326" y="899757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S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0F680850-DFD7-4732-8522-CA4C569DF223}"/>
              </a:ext>
            </a:extLst>
          </p:cNvPr>
          <p:cNvSpPr txBox="1"/>
          <p:nvPr/>
        </p:nvSpPr>
        <p:spPr>
          <a:xfrm>
            <a:off x="8014623" y="1704680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A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D0B1605F-F335-4126-844A-6312FBB5548D}"/>
              </a:ext>
            </a:extLst>
          </p:cNvPr>
          <p:cNvSpPr txBox="1"/>
          <p:nvPr/>
        </p:nvSpPr>
        <p:spPr>
          <a:xfrm>
            <a:off x="8966679" y="1659173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p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3CF2E6DF-B1A2-4E7D-9BA4-E04F62DC94A1}"/>
              </a:ext>
            </a:extLst>
          </p:cNvPr>
          <p:cNvSpPr txBox="1"/>
          <p:nvPr/>
        </p:nvSpPr>
        <p:spPr>
          <a:xfrm>
            <a:off x="8383028" y="2621109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431E22-C86E-467E-B9E9-AEBFA87F04A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8384771" y="1361422"/>
            <a:ext cx="632703" cy="343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15A2E8-FACE-443F-9E9B-4931DFBD62FA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017474" y="1361422"/>
            <a:ext cx="319353" cy="2977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1">
            <a:extLst>
              <a:ext uri="{FF2B5EF4-FFF2-40B4-BE49-F238E27FC236}">
                <a16:creationId xmlns:a16="http://schemas.microsoft.com/office/drawing/2014/main" id="{4B2C8D4C-8249-400B-AAF6-3C3AE8675F7C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8384771" y="2166345"/>
            <a:ext cx="368405" cy="4547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36">
            <a:extLst>
              <a:ext uri="{FF2B5EF4-FFF2-40B4-BE49-F238E27FC236}">
                <a16:creationId xmlns:a16="http://schemas.microsoft.com/office/drawing/2014/main" id="{55AB81EA-274F-4C09-9CCA-8E8A2582FFE7}"/>
              </a:ext>
            </a:extLst>
          </p:cNvPr>
          <p:cNvSpPr txBox="1"/>
          <p:nvPr/>
        </p:nvSpPr>
        <p:spPr>
          <a:xfrm>
            <a:off x="7378470" y="2561805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c</a:t>
            </a:r>
          </a:p>
        </p:txBody>
      </p:sp>
      <p:cxnSp>
        <p:nvCxnSpPr>
          <p:cNvPr id="20" name="Straight Connector 40">
            <a:extLst>
              <a:ext uri="{FF2B5EF4-FFF2-40B4-BE49-F238E27FC236}">
                <a16:creationId xmlns:a16="http://schemas.microsoft.com/office/drawing/2014/main" id="{0778DE9E-CEAB-4D9E-9672-C8D6B19AE17C}"/>
              </a:ext>
            </a:extLst>
          </p:cNvPr>
          <p:cNvCxnSpPr>
            <a:cxnSpLocks/>
            <a:stCxn id="8" idx="2"/>
            <a:endCxn id="18" idx="0"/>
          </p:cNvCxnSpPr>
          <p:nvPr/>
        </p:nvCxnSpPr>
        <p:spPr>
          <a:xfrm flipH="1">
            <a:off x="7748618" y="2166345"/>
            <a:ext cx="636153" cy="3954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C8481E07-AF53-4964-BC55-48F22B620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600539"/>
              </p:ext>
            </p:extLst>
          </p:nvPr>
        </p:nvGraphicFramePr>
        <p:xfrm>
          <a:off x="3486096" y="5439817"/>
          <a:ext cx="1687830" cy="370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p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Text Box 1028">
            <a:extLst>
              <a:ext uri="{FF2B5EF4-FFF2-40B4-BE49-F238E27FC236}">
                <a16:creationId xmlns:a16="http://schemas.microsoft.com/office/drawing/2014/main" id="{664F7A9A-0F36-4E76-AEFA-12F272475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7417" y="4830062"/>
            <a:ext cx="566832" cy="460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200" dirty="0">
                <a:latin typeface="+mn-ea"/>
              </a:rPr>
              <a:t>S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</a:t>
            </a:r>
          </a:p>
        </p:txBody>
      </p:sp>
      <p:sp>
        <p:nvSpPr>
          <p:cNvPr id="25" name="Text Box 1028">
            <a:extLst>
              <a:ext uri="{FF2B5EF4-FFF2-40B4-BE49-F238E27FC236}">
                <a16:creationId xmlns:a16="http://schemas.microsoft.com/office/drawing/2014/main" id="{786FC22C-42CA-40BD-A7F3-F0D06A69E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817" y="4829395"/>
            <a:ext cx="1535430" cy="462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200" dirty="0">
                <a:latin typeface="+mn-ea"/>
              </a:rPr>
              <a:t> </a:t>
            </a:r>
            <a:r>
              <a:rPr lang="en-US" altLang="zh-CN" sz="2200" dirty="0">
                <a:latin typeface="+mn-ea"/>
                <a:sym typeface="Symbol" pitchFamily="18" charset="2"/>
              </a:rPr>
              <a:t> </a:t>
            </a:r>
            <a:r>
              <a:rPr lang="en-US" altLang="zh-CN" sz="2200" dirty="0">
                <a:latin typeface="+mn-ea"/>
              </a:rPr>
              <a:t>A  p </a:t>
            </a:r>
          </a:p>
        </p:txBody>
      </p:sp>
      <p:sp>
        <p:nvSpPr>
          <p:cNvPr id="26" name="Text Box 1028">
            <a:extLst>
              <a:ext uri="{FF2B5EF4-FFF2-40B4-BE49-F238E27FC236}">
                <a16:creationId xmlns:a16="http://schemas.microsoft.com/office/drawing/2014/main" id="{F0BD1904-A99C-40AF-8352-F69C1DB74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0527" y="4827996"/>
            <a:ext cx="1955800" cy="460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</a:t>
            </a:r>
            <a:r>
              <a:rPr lang="en-US" altLang="zh-CN" sz="22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+mn-ea"/>
              </a:rPr>
              <a:t>c  </a:t>
            </a:r>
            <a:r>
              <a:rPr lang="en-US" altLang="zh-CN" sz="2200" dirty="0">
                <a:latin typeface="+mn-ea"/>
              </a:rPr>
              <a:t>A  p 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EFDB0C1-28D9-4DFB-8A8D-D3BA36443146}"/>
              </a:ext>
            </a:extLst>
          </p:cNvPr>
          <p:cNvSpPr/>
          <p:nvPr/>
        </p:nvSpPr>
        <p:spPr bwMode="auto">
          <a:xfrm>
            <a:off x="3890141" y="4743857"/>
            <a:ext cx="381000" cy="12192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5BEEAAD-B85B-4898-828B-8C38D364ABF0}"/>
              </a:ext>
            </a:extLst>
          </p:cNvPr>
          <p:cNvSpPr txBox="1"/>
          <p:nvPr/>
        </p:nvSpPr>
        <p:spPr>
          <a:xfrm>
            <a:off x="6537703" y="97236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语法树</a:t>
            </a:r>
          </a:p>
        </p:txBody>
      </p:sp>
    </p:spTree>
    <p:extLst>
      <p:ext uri="{BB962C8B-B14F-4D97-AF65-F5344CB8AC3E}">
        <p14:creationId xmlns:p14="http://schemas.microsoft.com/office/powerpoint/2010/main" val="153004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6043C0-15EC-43D8-B46A-1B423D501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6012731" cy="617641"/>
          </a:xfrm>
        </p:spPr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　确定的自顶向下语法分析思想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8BE901-69D3-4BE9-858D-C7E61CD8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3585414" cy="3246851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4.2 </a:t>
            </a:r>
            <a:r>
              <a:rPr lang="zh-CN" altLang="en-US" sz="2800" dirty="0"/>
              <a:t>文法</a:t>
            </a:r>
            <a:r>
              <a:rPr lang="en-US" altLang="zh-CN" sz="2800" dirty="0"/>
              <a:t>G2[S]:</a:t>
            </a: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    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S→Ap︱Bq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    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A→cA︱a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    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B→dB︱b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</a:t>
            </a: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串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w=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ccap</a:t>
            </a:r>
            <a:r>
              <a:rPr lang="en-US" altLang="zh-CN" sz="2400" dirty="0">
                <a:latin typeface="+mn-ea"/>
              </a:rPr>
              <a:t> </a:t>
            </a:r>
          </a:p>
          <a:p>
            <a:r>
              <a:rPr lang="zh-CN" altLang="en-US" sz="2800" dirty="0"/>
              <a:t>推导过程</a:t>
            </a:r>
            <a:endParaRPr lang="en-US" altLang="zh-CN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1CB87-06DD-4971-AFB5-1783EDF5B189}"/>
              </a:ext>
            </a:extLst>
          </p:cNvPr>
          <p:cNvSpPr txBox="1"/>
          <p:nvPr/>
        </p:nvSpPr>
        <p:spPr>
          <a:xfrm>
            <a:off x="3890356" y="1503003"/>
            <a:ext cx="20893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Ap→[</a:t>
            </a:r>
            <a:r>
              <a:rPr lang="en-US" altLang="zh-CN" sz="2400" dirty="0" err="1">
                <a:solidFill>
                  <a:srgbClr val="0000FF"/>
                </a:solidFill>
              </a:rPr>
              <a:t>a</a:t>
            </a:r>
            <a:r>
              <a:rPr lang="en-US" altLang="zh-CN" sz="2400" dirty="0" err="1">
                <a:solidFill>
                  <a:srgbClr val="FF0000"/>
                </a:solidFill>
              </a:rPr>
              <a:t>|</a:t>
            </a:r>
            <a:r>
              <a:rPr lang="en-US" altLang="zh-CN" sz="2400" dirty="0" err="1">
                <a:solidFill>
                  <a:srgbClr val="0000FF"/>
                </a:solidFill>
              </a:rPr>
              <a:t>c</a:t>
            </a:r>
            <a:r>
              <a:rPr lang="en-US" altLang="zh-CN" sz="2400" dirty="0">
                <a:solidFill>
                  <a:srgbClr val="FF0000"/>
                </a:solidFill>
              </a:rPr>
              <a:t>]… </a:t>
            </a:r>
          </a:p>
          <a:p>
            <a:r>
              <a:rPr lang="en-US" altLang="zh-CN" sz="2400" dirty="0" err="1">
                <a:solidFill>
                  <a:srgbClr val="FF0000"/>
                </a:solidFill>
              </a:rPr>
              <a:t>Bq</a:t>
            </a:r>
            <a:r>
              <a:rPr lang="en-US" altLang="zh-CN" sz="2400" dirty="0">
                <a:solidFill>
                  <a:srgbClr val="FF0000"/>
                </a:solidFill>
              </a:rPr>
              <a:t>→[</a:t>
            </a:r>
            <a:r>
              <a:rPr lang="en-US" altLang="zh-CN" sz="2400" dirty="0" err="1">
                <a:solidFill>
                  <a:srgbClr val="0000FF"/>
                </a:solidFill>
              </a:rPr>
              <a:t>d</a:t>
            </a:r>
            <a:r>
              <a:rPr lang="en-US" altLang="zh-CN" sz="2400" dirty="0" err="1">
                <a:solidFill>
                  <a:srgbClr val="FF0000"/>
                </a:solidFill>
              </a:rPr>
              <a:t>|</a:t>
            </a:r>
            <a:r>
              <a:rPr lang="en-US" altLang="zh-CN" sz="2400" dirty="0" err="1">
                <a:solidFill>
                  <a:srgbClr val="0000FF"/>
                </a:solidFill>
              </a:rPr>
              <a:t>b</a:t>
            </a:r>
            <a:r>
              <a:rPr lang="en-US" altLang="zh-CN" sz="2400" dirty="0">
                <a:solidFill>
                  <a:srgbClr val="FF0000"/>
                </a:solidFill>
              </a:rPr>
              <a:t>]…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FCD343CD-B3AC-44DD-BE6F-8BC8B00D717E}"/>
              </a:ext>
            </a:extLst>
          </p:cNvPr>
          <p:cNvSpPr txBox="1"/>
          <p:nvPr/>
        </p:nvSpPr>
        <p:spPr>
          <a:xfrm>
            <a:off x="8647326" y="899757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S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0F680850-DFD7-4732-8522-CA4C569DF223}"/>
              </a:ext>
            </a:extLst>
          </p:cNvPr>
          <p:cNvSpPr txBox="1"/>
          <p:nvPr/>
        </p:nvSpPr>
        <p:spPr>
          <a:xfrm>
            <a:off x="8014623" y="1704680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A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D0B1605F-F335-4126-844A-6312FBB5548D}"/>
              </a:ext>
            </a:extLst>
          </p:cNvPr>
          <p:cNvSpPr txBox="1"/>
          <p:nvPr/>
        </p:nvSpPr>
        <p:spPr>
          <a:xfrm>
            <a:off x="8966679" y="1659173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p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3CF2E6DF-B1A2-4E7D-9BA4-E04F62DC94A1}"/>
              </a:ext>
            </a:extLst>
          </p:cNvPr>
          <p:cNvSpPr txBox="1"/>
          <p:nvPr/>
        </p:nvSpPr>
        <p:spPr>
          <a:xfrm>
            <a:off x="8383028" y="2621109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431E22-C86E-467E-B9E9-AEBFA87F04A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8384771" y="1361422"/>
            <a:ext cx="632703" cy="343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15A2E8-FACE-443F-9E9B-4931DFBD62FA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017474" y="1361422"/>
            <a:ext cx="319353" cy="2977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1">
            <a:extLst>
              <a:ext uri="{FF2B5EF4-FFF2-40B4-BE49-F238E27FC236}">
                <a16:creationId xmlns:a16="http://schemas.microsoft.com/office/drawing/2014/main" id="{4B2C8D4C-8249-400B-AAF6-3C3AE8675F7C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8384771" y="2166345"/>
            <a:ext cx="368405" cy="4547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36">
            <a:extLst>
              <a:ext uri="{FF2B5EF4-FFF2-40B4-BE49-F238E27FC236}">
                <a16:creationId xmlns:a16="http://schemas.microsoft.com/office/drawing/2014/main" id="{55AB81EA-274F-4C09-9CCA-8E8A2582FFE7}"/>
              </a:ext>
            </a:extLst>
          </p:cNvPr>
          <p:cNvSpPr txBox="1"/>
          <p:nvPr/>
        </p:nvSpPr>
        <p:spPr>
          <a:xfrm>
            <a:off x="7378470" y="2561805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c</a:t>
            </a:r>
          </a:p>
        </p:txBody>
      </p:sp>
      <p:cxnSp>
        <p:nvCxnSpPr>
          <p:cNvPr id="20" name="Straight Connector 40">
            <a:extLst>
              <a:ext uri="{FF2B5EF4-FFF2-40B4-BE49-F238E27FC236}">
                <a16:creationId xmlns:a16="http://schemas.microsoft.com/office/drawing/2014/main" id="{0778DE9E-CEAB-4D9E-9672-C8D6B19AE17C}"/>
              </a:ext>
            </a:extLst>
          </p:cNvPr>
          <p:cNvCxnSpPr>
            <a:cxnSpLocks/>
            <a:stCxn id="8" idx="2"/>
            <a:endCxn id="18" idx="0"/>
          </p:cNvCxnSpPr>
          <p:nvPr/>
        </p:nvCxnSpPr>
        <p:spPr>
          <a:xfrm flipH="1">
            <a:off x="7748618" y="2166345"/>
            <a:ext cx="636153" cy="3954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C8481E07-AF53-4964-BC55-48F22B620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05981"/>
              </p:ext>
            </p:extLst>
          </p:nvPr>
        </p:nvGraphicFramePr>
        <p:xfrm>
          <a:off x="5123513" y="5439817"/>
          <a:ext cx="1687830" cy="370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p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Text Box 1028">
            <a:extLst>
              <a:ext uri="{FF2B5EF4-FFF2-40B4-BE49-F238E27FC236}">
                <a16:creationId xmlns:a16="http://schemas.microsoft.com/office/drawing/2014/main" id="{664F7A9A-0F36-4E76-AEFA-12F272475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7417" y="4830062"/>
            <a:ext cx="566832" cy="460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200" dirty="0">
                <a:latin typeface="+mn-ea"/>
              </a:rPr>
              <a:t>S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</a:t>
            </a:r>
          </a:p>
        </p:txBody>
      </p:sp>
      <p:sp>
        <p:nvSpPr>
          <p:cNvPr id="25" name="Text Box 1028">
            <a:extLst>
              <a:ext uri="{FF2B5EF4-FFF2-40B4-BE49-F238E27FC236}">
                <a16:creationId xmlns:a16="http://schemas.microsoft.com/office/drawing/2014/main" id="{786FC22C-42CA-40BD-A7F3-F0D06A69E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817" y="4829395"/>
            <a:ext cx="1535430" cy="462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200" dirty="0">
                <a:latin typeface="+mn-ea"/>
              </a:rPr>
              <a:t> </a:t>
            </a:r>
            <a:r>
              <a:rPr lang="en-US" altLang="zh-CN" sz="2200" dirty="0">
                <a:latin typeface="+mn-ea"/>
                <a:sym typeface="Symbol" pitchFamily="18" charset="2"/>
              </a:rPr>
              <a:t> </a:t>
            </a:r>
            <a:r>
              <a:rPr lang="en-US" altLang="zh-CN" sz="2200" dirty="0">
                <a:latin typeface="+mn-ea"/>
              </a:rPr>
              <a:t>A  p </a:t>
            </a:r>
          </a:p>
        </p:txBody>
      </p:sp>
      <p:sp>
        <p:nvSpPr>
          <p:cNvPr id="26" name="Text Box 1028">
            <a:extLst>
              <a:ext uri="{FF2B5EF4-FFF2-40B4-BE49-F238E27FC236}">
                <a16:creationId xmlns:a16="http://schemas.microsoft.com/office/drawing/2014/main" id="{F0BD1904-A99C-40AF-8352-F69C1DB74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0527" y="4827996"/>
            <a:ext cx="1955800" cy="460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</a:t>
            </a:r>
            <a:r>
              <a:rPr lang="en-US" altLang="zh-CN" sz="22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+mn-ea"/>
              </a:rPr>
              <a:t>c  </a:t>
            </a:r>
            <a:r>
              <a:rPr lang="en-US" altLang="zh-CN" sz="2200" dirty="0">
                <a:latin typeface="+mn-ea"/>
              </a:rPr>
              <a:t>A  p 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EFDB0C1-28D9-4DFB-8A8D-D3BA36443146}"/>
              </a:ext>
            </a:extLst>
          </p:cNvPr>
          <p:cNvSpPr/>
          <p:nvPr/>
        </p:nvSpPr>
        <p:spPr bwMode="auto">
          <a:xfrm>
            <a:off x="5878432" y="4743857"/>
            <a:ext cx="381000" cy="12192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5BEEAAD-B85B-4898-828B-8C38D364ABF0}"/>
              </a:ext>
            </a:extLst>
          </p:cNvPr>
          <p:cNvSpPr txBox="1"/>
          <p:nvPr/>
        </p:nvSpPr>
        <p:spPr>
          <a:xfrm>
            <a:off x="6537703" y="97236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语法树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84C9E6B-D167-9F47-2C0A-9F5A0BA51D4B}"/>
              </a:ext>
            </a:extLst>
          </p:cNvPr>
          <p:cNvSpPr txBox="1"/>
          <p:nvPr/>
        </p:nvSpPr>
        <p:spPr>
          <a:xfrm>
            <a:off x="8923350" y="3354667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A</a:t>
            </a:r>
          </a:p>
        </p:txBody>
      </p:sp>
      <p:cxnSp>
        <p:nvCxnSpPr>
          <p:cNvPr id="5" name="Straight Connector 26">
            <a:extLst>
              <a:ext uri="{FF2B5EF4-FFF2-40B4-BE49-F238E27FC236}">
                <a16:creationId xmlns:a16="http://schemas.microsoft.com/office/drawing/2014/main" id="{E58630A4-E797-E0EE-B071-9E524B029A27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8753176" y="3082774"/>
            <a:ext cx="540322" cy="2718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8">
            <a:extLst>
              <a:ext uri="{FF2B5EF4-FFF2-40B4-BE49-F238E27FC236}">
                <a16:creationId xmlns:a16="http://schemas.microsoft.com/office/drawing/2014/main" id="{CC75C1DC-B9A1-3A00-0101-E8E529BCF8EB}"/>
              </a:ext>
            </a:extLst>
          </p:cNvPr>
          <p:cNvSpPr txBox="1"/>
          <p:nvPr/>
        </p:nvSpPr>
        <p:spPr>
          <a:xfrm>
            <a:off x="7984888" y="3354667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c</a:t>
            </a:r>
          </a:p>
        </p:txBody>
      </p:sp>
      <p:cxnSp>
        <p:nvCxnSpPr>
          <p:cNvPr id="12" name="Straight Connector 46">
            <a:extLst>
              <a:ext uri="{FF2B5EF4-FFF2-40B4-BE49-F238E27FC236}">
                <a16:creationId xmlns:a16="http://schemas.microsoft.com/office/drawing/2014/main" id="{B44F1794-F03B-E6F9-C975-EA7074065B36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8355036" y="3082774"/>
            <a:ext cx="398140" cy="2718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028">
            <a:extLst>
              <a:ext uri="{FF2B5EF4-FFF2-40B4-BE49-F238E27FC236}">
                <a16:creationId xmlns:a16="http://schemas.microsoft.com/office/drawing/2014/main" id="{7C34939C-529F-A5C7-5C6D-6859504884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741" y="4827996"/>
            <a:ext cx="2319880" cy="460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 </a:t>
            </a:r>
            <a:r>
              <a:rPr lang="en-US" altLang="zh-CN" sz="2200" dirty="0">
                <a:solidFill>
                  <a:srgbClr val="FF0000"/>
                </a:solidFill>
                <a:latin typeface="+mn-ea"/>
              </a:rPr>
              <a:t>c  </a:t>
            </a:r>
            <a:r>
              <a:rPr lang="en-US" altLang="zh-CN" sz="2200" dirty="0" err="1">
                <a:solidFill>
                  <a:srgbClr val="FF0000"/>
                </a:solidFill>
                <a:latin typeface="+mn-ea"/>
              </a:rPr>
              <a:t>c</a:t>
            </a:r>
            <a:r>
              <a:rPr lang="en-US" altLang="zh-CN" sz="2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 A  p </a:t>
            </a:r>
          </a:p>
        </p:txBody>
      </p:sp>
    </p:spTree>
    <p:extLst>
      <p:ext uri="{BB962C8B-B14F-4D97-AF65-F5344CB8AC3E}">
        <p14:creationId xmlns:p14="http://schemas.microsoft.com/office/powerpoint/2010/main" val="2526480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6043C0-15EC-43D8-B46A-1B423D501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6012731" cy="617641"/>
          </a:xfrm>
        </p:spPr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　确定的自顶向下语法分析思想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8BE901-69D3-4BE9-858D-C7E61CD8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3585414" cy="3246851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4.2 </a:t>
            </a:r>
            <a:r>
              <a:rPr lang="zh-CN" altLang="en-US" sz="2800" dirty="0"/>
              <a:t>文法</a:t>
            </a:r>
            <a:r>
              <a:rPr lang="en-US" altLang="zh-CN" sz="2800" dirty="0"/>
              <a:t>G2[S]:</a:t>
            </a: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    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S→Ap︱Bq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    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A→cA︱a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    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B→dB︱b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</a:t>
            </a: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串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w=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ccap</a:t>
            </a:r>
            <a:r>
              <a:rPr lang="en-US" altLang="zh-CN" sz="2400" dirty="0">
                <a:latin typeface="+mn-ea"/>
              </a:rPr>
              <a:t> </a:t>
            </a:r>
          </a:p>
          <a:p>
            <a:r>
              <a:rPr lang="zh-CN" altLang="en-US" sz="2800" dirty="0"/>
              <a:t>推导过程</a:t>
            </a:r>
            <a:endParaRPr lang="en-US" altLang="zh-CN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1CB87-06DD-4971-AFB5-1783EDF5B189}"/>
              </a:ext>
            </a:extLst>
          </p:cNvPr>
          <p:cNvSpPr txBox="1"/>
          <p:nvPr/>
        </p:nvSpPr>
        <p:spPr>
          <a:xfrm>
            <a:off x="3890356" y="1503003"/>
            <a:ext cx="20893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Ap→[</a:t>
            </a:r>
            <a:r>
              <a:rPr lang="en-US" altLang="zh-CN" sz="2400" dirty="0" err="1">
                <a:solidFill>
                  <a:srgbClr val="0000FF"/>
                </a:solidFill>
              </a:rPr>
              <a:t>a</a:t>
            </a:r>
            <a:r>
              <a:rPr lang="en-US" altLang="zh-CN" sz="2400" dirty="0" err="1">
                <a:solidFill>
                  <a:srgbClr val="FF0000"/>
                </a:solidFill>
              </a:rPr>
              <a:t>|</a:t>
            </a:r>
            <a:r>
              <a:rPr lang="en-US" altLang="zh-CN" sz="2400" dirty="0" err="1">
                <a:solidFill>
                  <a:srgbClr val="0000FF"/>
                </a:solidFill>
              </a:rPr>
              <a:t>c</a:t>
            </a:r>
            <a:r>
              <a:rPr lang="en-US" altLang="zh-CN" sz="2400" dirty="0">
                <a:solidFill>
                  <a:srgbClr val="FF0000"/>
                </a:solidFill>
              </a:rPr>
              <a:t>]… </a:t>
            </a:r>
          </a:p>
          <a:p>
            <a:r>
              <a:rPr lang="en-US" altLang="zh-CN" sz="2400" dirty="0" err="1">
                <a:solidFill>
                  <a:srgbClr val="FF0000"/>
                </a:solidFill>
              </a:rPr>
              <a:t>Bq</a:t>
            </a:r>
            <a:r>
              <a:rPr lang="en-US" altLang="zh-CN" sz="2400" dirty="0">
                <a:solidFill>
                  <a:srgbClr val="FF0000"/>
                </a:solidFill>
              </a:rPr>
              <a:t>→[</a:t>
            </a:r>
            <a:r>
              <a:rPr lang="en-US" altLang="zh-CN" sz="2400" dirty="0" err="1">
                <a:solidFill>
                  <a:srgbClr val="0000FF"/>
                </a:solidFill>
              </a:rPr>
              <a:t>d</a:t>
            </a:r>
            <a:r>
              <a:rPr lang="en-US" altLang="zh-CN" sz="2400" dirty="0" err="1">
                <a:solidFill>
                  <a:srgbClr val="FF0000"/>
                </a:solidFill>
              </a:rPr>
              <a:t>|</a:t>
            </a:r>
            <a:r>
              <a:rPr lang="en-US" altLang="zh-CN" sz="2400" dirty="0" err="1">
                <a:solidFill>
                  <a:srgbClr val="0000FF"/>
                </a:solidFill>
              </a:rPr>
              <a:t>b</a:t>
            </a:r>
            <a:r>
              <a:rPr lang="en-US" altLang="zh-CN" sz="2400" dirty="0">
                <a:solidFill>
                  <a:srgbClr val="FF0000"/>
                </a:solidFill>
              </a:rPr>
              <a:t>]…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FCD343CD-B3AC-44DD-BE6F-8BC8B00D717E}"/>
              </a:ext>
            </a:extLst>
          </p:cNvPr>
          <p:cNvSpPr txBox="1"/>
          <p:nvPr/>
        </p:nvSpPr>
        <p:spPr>
          <a:xfrm>
            <a:off x="8647326" y="899757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S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0F680850-DFD7-4732-8522-CA4C569DF223}"/>
              </a:ext>
            </a:extLst>
          </p:cNvPr>
          <p:cNvSpPr txBox="1"/>
          <p:nvPr/>
        </p:nvSpPr>
        <p:spPr>
          <a:xfrm>
            <a:off x="8014623" y="1704680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A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D0B1605F-F335-4126-844A-6312FBB5548D}"/>
              </a:ext>
            </a:extLst>
          </p:cNvPr>
          <p:cNvSpPr txBox="1"/>
          <p:nvPr/>
        </p:nvSpPr>
        <p:spPr>
          <a:xfrm>
            <a:off x="8966679" y="1659173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p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3CF2E6DF-B1A2-4E7D-9BA4-E04F62DC94A1}"/>
              </a:ext>
            </a:extLst>
          </p:cNvPr>
          <p:cNvSpPr txBox="1"/>
          <p:nvPr/>
        </p:nvSpPr>
        <p:spPr>
          <a:xfrm>
            <a:off x="8383028" y="2621109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431E22-C86E-467E-B9E9-AEBFA87F04A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8384771" y="1361422"/>
            <a:ext cx="632703" cy="343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15A2E8-FACE-443F-9E9B-4931DFBD62FA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017474" y="1361422"/>
            <a:ext cx="319353" cy="2977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1">
            <a:extLst>
              <a:ext uri="{FF2B5EF4-FFF2-40B4-BE49-F238E27FC236}">
                <a16:creationId xmlns:a16="http://schemas.microsoft.com/office/drawing/2014/main" id="{4B2C8D4C-8249-400B-AAF6-3C3AE8675F7C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8384771" y="2166345"/>
            <a:ext cx="368405" cy="4547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36">
            <a:extLst>
              <a:ext uri="{FF2B5EF4-FFF2-40B4-BE49-F238E27FC236}">
                <a16:creationId xmlns:a16="http://schemas.microsoft.com/office/drawing/2014/main" id="{55AB81EA-274F-4C09-9CCA-8E8A2582FFE7}"/>
              </a:ext>
            </a:extLst>
          </p:cNvPr>
          <p:cNvSpPr txBox="1"/>
          <p:nvPr/>
        </p:nvSpPr>
        <p:spPr>
          <a:xfrm>
            <a:off x="7378470" y="2561805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c</a:t>
            </a:r>
          </a:p>
        </p:txBody>
      </p:sp>
      <p:cxnSp>
        <p:nvCxnSpPr>
          <p:cNvPr id="20" name="Straight Connector 40">
            <a:extLst>
              <a:ext uri="{FF2B5EF4-FFF2-40B4-BE49-F238E27FC236}">
                <a16:creationId xmlns:a16="http://schemas.microsoft.com/office/drawing/2014/main" id="{0778DE9E-CEAB-4D9E-9672-C8D6B19AE17C}"/>
              </a:ext>
            </a:extLst>
          </p:cNvPr>
          <p:cNvCxnSpPr>
            <a:cxnSpLocks/>
            <a:stCxn id="8" idx="2"/>
            <a:endCxn id="18" idx="0"/>
          </p:cNvCxnSpPr>
          <p:nvPr/>
        </p:nvCxnSpPr>
        <p:spPr>
          <a:xfrm flipH="1">
            <a:off x="7748618" y="2166345"/>
            <a:ext cx="636153" cy="3954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C8481E07-AF53-4964-BC55-48F22B620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013295"/>
              </p:ext>
            </p:extLst>
          </p:nvPr>
        </p:nvGraphicFramePr>
        <p:xfrm>
          <a:off x="7058644" y="5439817"/>
          <a:ext cx="1687830" cy="370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p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Text Box 1028">
            <a:extLst>
              <a:ext uri="{FF2B5EF4-FFF2-40B4-BE49-F238E27FC236}">
                <a16:creationId xmlns:a16="http://schemas.microsoft.com/office/drawing/2014/main" id="{664F7A9A-0F36-4E76-AEFA-12F272475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7417" y="4830062"/>
            <a:ext cx="566832" cy="460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200" dirty="0">
                <a:latin typeface="+mn-ea"/>
              </a:rPr>
              <a:t>S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</a:t>
            </a:r>
          </a:p>
        </p:txBody>
      </p:sp>
      <p:sp>
        <p:nvSpPr>
          <p:cNvPr id="25" name="Text Box 1028">
            <a:extLst>
              <a:ext uri="{FF2B5EF4-FFF2-40B4-BE49-F238E27FC236}">
                <a16:creationId xmlns:a16="http://schemas.microsoft.com/office/drawing/2014/main" id="{786FC22C-42CA-40BD-A7F3-F0D06A69E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817" y="4829395"/>
            <a:ext cx="1535430" cy="462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200" dirty="0">
                <a:latin typeface="+mn-ea"/>
              </a:rPr>
              <a:t> </a:t>
            </a:r>
            <a:r>
              <a:rPr lang="en-US" altLang="zh-CN" sz="2200" dirty="0">
                <a:latin typeface="+mn-ea"/>
                <a:sym typeface="Symbol" pitchFamily="18" charset="2"/>
              </a:rPr>
              <a:t> </a:t>
            </a:r>
            <a:r>
              <a:rPr lang="en-US" altLang="zh-CN" sz="2200" dirty="0">
                <a:latin typeface="+mn-ea"/>
              </a:rPr>
              <a:t>A  p </a:t>
            </a:r>
          </a:p>
        </p:txBody>
      </p:sp>
      <p:sp>
        <p:nvSpPr>
          <p:cNvPr id="26" name="Text Box 1028">
            <a:extLst>
              <a:ext uri="{FF2B5EF4-FFF2-40B4-BE49-F238E27FC236}">
                <a16:creationId xmlns:a16="http://schemas.microsoft.com/office/drawing/2014/main" id="{F0BD1904-A99C-40AF-8352-F69C1DB74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0527" y="4827996"/>
            <a:ext cx="1955800" cy="460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</a:t>
            </a:r>
            <a:r>
              <a:rPr lang="en-US" altLang="zh-CN" sz="22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+mn-ea"/>
              </a:rPr>
              <a:t>c  </a:t>
            </a:r>
            <a:r>
              <a:rPr lang="en-US" altLang="zh-CN" sz="2200" dirty="0">
                <a:latin typeface="+mn-ea"/>
              </a:rPr>
              <a:t>A  p 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5BEEAAD-B85B-4898-828B-8C38D364ABF0}"/>
              </a:ext>
            </a:extLst>
          </p:cNvPr>
          <p:cNvSpPr txBox="1"/>
          <p:nvPr/>
        </p:nvSpPr>
        <p:spPr>
          <a:xfrm>
            <a:off x="6537703" y="97236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语法树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84C9E6B-D167-9F47-2C0A-9F5A0BA51D4B}"/>
              </a:ext>
            </a:extLst>
          </p:cNvPr>
          <p:cNvSpPr txBox="1"/>
          <p:nvPr/>
        </p:nvSpPr>
        <p:spPr>
          <a:xfrm>
            <a:off x="8923350" y="3354667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A</a:t>
            </a:r>
          </a:p>
        </p:txBody>
      </p:sp>
      <p:cxnSp>
        <p:nvCxnSpPr>
          <p:cNvPr id="5" name="Straight Connector 26">
            <a:extLst>
              <a:ext uri="{FF2B5EF4-FFF2-40B4-BE49-F238E27FC236}">
                <a16:creationId xmlns:a16="http://schemas.microsoft.com/office/drawing/2014/main" id="{E58630A4-E797-E0EE-B071-9E524B029A27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8753176" y="3082774"/>
            <a:ext cx="540322" cy="2718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8">
            <a:extLst>
              <a:ext uri="{FF2B5EF4-FFF2-40B4-BE49-F238E27FC236}">
                <a16:creationId xmlns:a16="http://schemas.microsoft.com/office/drawing/2014/main" id="{CC75C1DC-B9A1-3A00-0101-E8E529BCF8EB}"/>
              </a:ext>
            </a:extLst>
          </p:cNvPr>
          <p:cNvSpPr txBox="1"/>
          <p:nvPr/>
        </p:nvSpPr>
        <p:spPr>
          <a:xfrm>
            <a:off x="7984888" y="3354667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c</a:t>
            </a:r>
          </a:p>
        </p:txBody>
      </p:sp>
      <p:cxnSp>
        <p:nvCxnSpPr>
          <p:cNvPr id="12" name="Straight Connector 46">
            <a:extLst>
              <a:ext uri="{FF2B5EF4-FFF2-40B4-BE49-F238E27FC236}">
                <a16:creationId xmlns:a16="http://schemas.microsoft.com/office/drawing/2014/main" id="{B44F1794-F03B-E6F9-C975-EA7074065B36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8355036" y="3082774"/>
            <a:ext cx="398140" cy="2718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028">
            <a:extLst>
              <a:ext uri="{FF2B5EF4-FFF2-40B4-BE49-F238E27FC236}">
                <a16:creationId xmlns:a16="http://schemas.microsoft.com/office/drawing/2014/main" id="{7C34939C-529F-A5C7-5C6D-6859504884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741" y="4827996"/>
            <a:ext cx="2319880" cy="460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 </a:t>
            </a:r>
            <a:r>
              <a:rPr lang="en-US" altLang="zh-CN" sz="2200" dirty="0">
                <a:solidFill>
                  <a:srgbClr val="FF0000"/>
                </a:solidFill>
                <a:latin typeface="+mn-ea"/>
              </a:rPr>
              <a:t>c  </a:t>
            </a:r>
            <a:r>
              <a:rPr lang="en-US" altLang="zh-CN" sz="2200" dirty="0" err="1">
                <a:solidFill>
                  <a:srgbClr val="FF0000"/>
                </a:solidFill>
                <a:latin typeface="+mn-ea"/>
              </a:rPr>
              <a:t>c</a:t>
            </a:r>
            <a:r>
              <a:rPr lang="en-US" altLang="zh-CN" sz="2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 A  p 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6D7797D1-CA68-368C-FAEB-ABA492D4DDCE}"/>
              </a:ext>
            </a:extLst>
          </p:cNvPr>
          <p:cNvSpPr txBox="1"/>
          <p:nvPr/>
        </p:nvSpPr>
        <p:spPr>
          <a:xfrm>
            <a:off x="8923350" y="4148295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a</a:t>
            </a:r>
          </a:p>
        </p:txBody>
      </p:sp>
      <p:cxnSp>
        <p:nvCxnSpPr>
          <p:cNvPr id="19" name="Straight Connector 30">
            <a:extLst>
              <a:ext uri="{FF2B5EF4-FFF2-40B4-BE49-F238E27FC236}">
                <a16:creationId xmlns:a16="http://schemas.microsoft.com/office/drawing/2014/main" id="{FA78934B-3D44-08C3-85FD-52F3C085AE33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9293498" y="3816332"/>
            <a:ext cx="0" cy="3319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1028">
            <a:extLst>
              <a:ext uri="{FF2B5EF4-FFF2-40B4-BE49-F238E27FC236}">
                <a16:creationId xmlns:a16="http://schemas.microsoft.com/office/drawing/2014/main" id="{8BFB486A-0C5B-7C58-35C7-7B56A93B9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622" y="4817363"/>
            <a:ext cx="2318061" cy="460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  <a:sym typeface="Symbol" pitchFamily="18" charset="2"/>
              </a:rPr>
              <a:t> </a:t>
            </a:r>
            <a:r>
              <a:rPr lang="en-US" altLang="zh-CN" sz="2200" dirty="0">
                <a:solidFill>
                  <a:srgbClr val="FF0000"/>
                </a:solidFill>
                <a:latin typeface="+mn-ea"/>
              </a:rPr>
              <a:t>c  </a:t>
            </a:r>
            <a:r>
              <a:rPr lang="en-US" altLang="zh-CN" sz="2200" dirty="0" err="1">
                <a:solidFill>
                  <a:srgbClr val="FF0000"/>
                </a:solidFill>
                <a:latin typeface="+mn-ea"/>
              </a:rPr>
              <a:t>c</a:t>
            </a:r>
            <a:r>
              <a:rPr lang="en-US" altLang="zh-CN" sz="2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200" dirty="0">
                <a:latin typeface="+mn-ea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+mn-ea"/>
              </a:rPr>
              <a:t>a</a:t>
            </a:r>
            <a:r>
              <a:rPr lang="en-US" altLang="zh-CN" sz="2200" dirty="0">
                <a:latin typeface="+mn-ea"/>
              </a:rPr>
              <a:t>  p </a:t>
            </a:r>
          </a:p>
        </p:txBody>
      </p:sp>
    </p:spTree>
    <p:extLst>
      <p:ext uri="{BB962C8B-B14F-4D97-AF65-F5344CB8AC3E}">
        <p14:creationId xmlns:p14="http://schemas.microsoft.com/office/powerpoint/2010/main" val="1233232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18164B-FE61-49B9-9719-FF0FA242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　确定的自顶向下语法分析思想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E62BA71-0F2F-4E22-A3AA-78DD952A55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072" y="942764"/>
                <a:ext cx="11499125" cy="303381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ts val="3600"/>
                  </a:lnSpc>
                </a:pPr>
                <a:r>
                  <a:rPr lang="en-US" altLang="zh-CN" sz="2800" dirty="0"/>
                  <a:t>FIRST(</a:t>
                </a:r>
                <a:r>
                  <a:rPr lang="el-GR" altLang="zh-CN" sz="2800" dirty="0"/>
                  <a:t>α</a:t>
                </a:r>
                <a:r>
                  <a:rPr lang="en-US" altLang="zh-CN" sz="2800" dirty="0"/>
                  <a:t>)-</a:t>
                </a:r>
                <a:r>
                  <a:rPr lang="zh-CN" altLang="en-US" sz="2800" dirty="0"/>
                  <a:t>串首</a:t>
                </a:r>
                <a:r>
                  <a:rPr lang="en-US" altLang="zh-CN" sz="2800" dirty="0"/>
                  <a:t>(</a:t>
                </a:r>
                <a:r>
                  <a:rPr lang="zh-CN" altLang="en-US" sz="2800" dirty="0"/>
                  <a:t>终结</a:t>
                </a:r>
                <a:r>
                  <a:rPr lang="en-US" altLang="zh-CN" sz="2800" dirty="0"/>
                  <a:t>)</a:t>
                </a:r>
                <a:r>
                  <a:rPr lang="zh-CN" altLang="en-US" sz="2800" dirty="0"/>
                  <a:t>符号集</a:t>
                </a:r>
                <a:endParaRPr lang="en-US" altLang="zh-CN" sz="2800" dirty="0"/>
              </a:p>
              <a:p>
                <a:pPr marL="0" marR="0" lvl="0" indent="0" algn="l" defTabSz="914400" rtl="0" eaLnBrk="0" fontAlgn="base" latinLnBrk="0" hangingPunct="0">
                  <a:lnSpc>
                    <a:spcPts val="36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dirty="0">
                    <a:solidFill>
                      <a:srgbClr val="C00000"/>
                    </a:solidFill>
                  </a:rPr>
                  <a:t>定义</a:t>
                </a:r>
                <a:r>
                  <a:rPr lang="en-US" altLang="zh-CN" sz="2400" dirty="0">
                    <a:solidFill>
                      <a:srgbClr val="C00000"/>
                    </a:solidFill>
                  </a:rPr>
                  <a:t>4.1</a:t>
                </a:r>
                <a:r>
                  <a:rPr lang="en-US" altLang="zh-CN" sz="2800" dirty="0">
                    <a:solidFill>
                      <a:srgbClr val="C00000"/>
                    </a:solidFill>
                  </a:rPr>
                  <a:t>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设文法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G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＝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(V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N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，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V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T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，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P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，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S),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则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ts val="36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itchFamily="2" charset="-122"/>
                    <a:ea typeface="宋体" pitchFamily="2" charset="-122"/>
                  </a:rPr>
                  <a:t>       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FIRST(α)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＝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{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a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︱α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∗</m:t>
                        </m:r>
                      </m:e>
                    </m:groupCh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a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β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，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a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∈V</a:t>
                </a:r>
                <a:r>
                  <a:rPr kumimoji="0" lang="en-US" altLang="zh-CN" sz="2400" b="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T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，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α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，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β∈V*}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ts val="36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itchFamily="2" charset="-122"/>
                    <a:ea typeface="宋体" pitchFamily="2" charset="-122"/>
                  </a:rPr>
                  <a:t>       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特别地，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α</a:t>
                </a:r>
                <a:r>
                  <a:rPr kumimoji="0" lang="en-US" altLang="zh-CN" sz="24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∗</m:t>
                        </m:r>
                      </m:e>
                    </m:groupCh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ε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，约定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ε∈FIRST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(α)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。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itchFamily="2" charset="-122"/>
                    <a:ea typeface="宋体" pitchFamily="2" charset="-122"/>
                  </a:rPr>
                  <a:t> </a:t>
                </a:r>
              </a:p>
              <a:p>
                <a:pPr>
                  <a:lnSpc>
                    <a:spcPts val="3600"/>
                  </a:lnSpc>
                </a:pPr>
                <a:r>
                  <a:rPr lang="zh-CN" altLang="en-US" sz="2800" b="0" dirty="0"/>
                  <a:t>同一非终结符的多个产生式</a:t>
                </a:r>
                <a:r>
                  <a:rPr lang="en-US" altLang="zh-CN" sz="2800" b="0" dirty="0"/>
                  <a:t>,</a:t>
                </a:r>
                <a:r>
                  <a:rPr lang="zh-CN" altLang="en-US" sz="2800" b="0" dirty="0"/>
                  <a:t>若右部的</a:t>
                </a:r>
                <a:r>
                  <a:rPr lang="en-US" altLang="zh-CN" sz="2800" b="0" dirty="0"/>
                  <a:t>FISRT</a:t>
                </a:r>
                <a:r>
                  <a:rPr lang="zh-CN" altLang="en-US" sz="2800" b="0" dirty="0"/>
                  <a:t>集无交集</a:t>
                </a:r>
                <a:r>
                  <a:rPr lang="en-US" altLang="zh-CN" sz="2800" b="0" dirty="0"/>
                  <a:t>, </a:t>
                </a:r>
                <a:r>
                  <a:rPr lang="zh-CN" altLang="en-US" sz="2800" b="0" dirty="0"/>
                  <a:t>则推导是确定的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E62BA71-0F2F-4E22-A3AA-78DD952A55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072" y="942764"/>
                <a:ext cx="11499125" cy="3033814"/>
              </a:xfrm>
              <a:blipFill>
                <a:blip r:embed="rId2"/>
                <a:stretch>
                  <a:fillRect l="-954" t="-2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8">
            <a:extLst>
              <a:ext uri="{FF2B5EF4-FFF2-40B4-BE49-F238E27FC236}">
                <a16:creationId xmlns:a16="http://schemas.microsoft.com/office/drawing/2014/main" id="{C193605B-0D36-48B5-9E80-21D20D735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389" y="4161970"/>
            <a:ext cx="8855684" cy="2390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例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4.2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中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,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 文法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G [S]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：</a:t>
            </a:r>
            <a:r>
              <a:rPr lang="en-US" altLang="zh-CN" sz="2400" dirty="0" err="1">
                <a:solidFill>
                  <a:srgbClr val="000000"/>
                </a:solidFill>
                <a:latin typeface="+mn-ea"/>
              </a:rPr>
              <a:t>S→Ap︱Bq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，</a:t>
            </a:r>
            <a:r>
              <a:rPr lang="en-US" altLang="zh-CN" sz="2400" dirty="0" err="1">
                <a:solidFill>
                  <a:srgbClr val="000000"/>
                </a:solidFill>
                <a:latin typeface="+mn-ea"/>
              </a:rPr>
              <a:t>A→cA︱a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，</a:t>
            </a:r>
            <a:r>
              <a:rPr lang="en-US" altLang="zh-CN" sz="2400" dirty="0" err="1">
                <a:solidFill>
                  <a:srgbClr val="000000"/>
                </a:solidFill>
                <a:latin typeface="+mn-ea"/>
              </a:rPr>
              <a:t>B→dB︱b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，则</a:t>
            </a:r>
          </a:p>
          <a:p>
            <a:pPr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		FIRST(Ap)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＝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{</a:t>
            </a:r>
            <a:r>
              <a:rPr lang="en-US" altLang="zh-CN" sz="2400" dirty="0" err="1">
                <a:solidFill>
                  <a:srgbClr val="000000"/>
                </a:solidFill>
                <a:latin typeface="+mn-ea"/>
              </a:rPr>
              <a:t>c,a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pPr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           	FIRST(</a:t>
            </a:r>
            <a:r>
              <a:rPr lang="en-US" altLang="zh-CN" sz="2400" dirty="0" err="1">
                <a:solidFill>
                  <a:srgbClr val="000000"/>
                </a:solidFill>
                <a:latin typeface="+mn-ea"/>
              </a:rPr>
              <a:t>Bq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＝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{</a:t>
            </a:r>
            <a:r>
              <a:rPr lang="en-US" altLang="zh-CN" sz="2400" dirty="0" err="1">
                <a:solidFill>
                  <a:srgbClr val="000000"/>
                </a:solidFill>
                <a:latin typeface="+mn-ea"/>
              </a:rPr>
              <a:t>d,b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pPr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	     	FIRST(</a:t>
            </a:r>
            <a:r>
              <a:rPr lang="en-US" altLang="zh-CN" sz="2400" dirty="0" err="1">
                <a:solidFill>
                  <a:srgbClr val="000000"/>
                </a:solidFill>
                <a:latin typeface="+mn-ea"/>
              </a:rPr>
              <a:t>cA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＝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{c}</a:t>
            </a:r>
          </a:p>
          <a:p>
            <a:pPr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           	FIRST(A)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＝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{</a:t>
            </a:r>
            <a:r>
              <a:rPr lang="en-US" altLang="zh-CN" sz="2400" dirty="0" err="1">
                <a:solidFill>
                  <a:srgbClr val="000000"/>
                </a:solidFill>
                <a:latin typeface="+mn-ea"/>
              </a:rPr>
              <a:t>c,a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}          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032209E-F906-4132-BA74-6260FB364EAD}"/>
              </a:ext>
            </a:extLst>
          </p:cNvPr>
          <p:cNvGraphicFramePr>
            <a:graphicFrameLocks noGrp="1"/>
          </p:cNvGraphicFramePr>
          <p:nvPr/>
        </p:nvGraphicFramePr>
        <p:xfrm>
          <a:off x="5745622" y="4825826"/>
          <a:ext cx="1718485" cy="457200"/>
        </p:xfrm>
        <a:graphic>
          <a:graphicData uri="http://schemas.openxmlformats.org/drawingml/2006/table">
            <a:tbl>
              <a:tblPr firstRow="1" bandRow="1"/>
              <a:tblGrid>
                <a:gridCol w="446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1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1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p</a:t>
                      </a:r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1FE9C52-2B2C-4BD1-A378-D726AA14D48A}"/>
                  </a:ext>
                </a:extLst>
              </p:cNvPr>
              <p:cNvSpPr txBox="1"/>
              <p:nvPr/>
            </p:nvSpPr>
            <p:spPr>
              <a:xfrm>
                <a:off x="892678" y="4747145"/>
                <a:ext cx="1540885" cy="91614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宋体" pitchFamily="2" charset="-122"/>
                    <a:ea typeface="宋体" pitchFamily="2" charset="-122"/>
                  </a:rPr>
                  <a:t>S→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宋体" pitchFamily="2" charset="-122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  <m:t>𝑨𝒑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itchFamily="2" charset="-122"/>
                                </a:rPr>
                                <m:t>𝑩𝒒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40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1FE9C52-2B2C-4BD1-A378-D726AA14D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78" y="4747145"/>
                <a:ext cx="1540885" cy="916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79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95874-30F4-4F89-ADC9-606589F2D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7536547" cy="617641"/>
          </a:xfrm>
        </p:spPr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　确定的自顶向下语法分析思想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031D84-D6ED-4A05-AF1D-24185E0EF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4"/>
            <a:ext cx="5608178" cy="563702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4.3 </a:t>
            </a:r>
            <a:r>
              <a:rPr lang="zh-CN" altLang="en-US" sz="2800" dirty="0"/>
              <a:t>文法</a:t>
            </a:r>
            <a:r>
              <a:rPr lang="en-US" altLang="zh-CN" sz="2800" dirty="0"/>
              <a:t>G3[S]: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         ①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S→aA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	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First(</a:t>
            </a:r>
            <a:r>
              <a:rPr lang="en-US" altLang="zh-CN" sz="2400" dirty="0" err="1">
                <a:solidFill>
                  <a:srgbClr val="C00000"/>
                </a:solidFill>
                <a:latin typeface="+mn-ea"/>
                <a:ea typeface="+mn-ea"/>
              </a:rPr>
              <a:t>aA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) = {a}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        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②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   S→ d       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First(d) = {d}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        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③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A→bAS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  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First(</a:t>
            </a:r>
            <a:r>
              <a:rPr lang="en-US" altLang="zh-CN" sz="2400" dirty="0" err="1">
                <a:solidFill>
                  <a:srgbClr val="C00000"/>
                </a:solidFill>
                <a:latin typeface="+mn-ea"/>
                <a:ea typeface="+mn-ea"/>
              </a:rPr>
              <a:t>bAS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) = {b}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        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④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A→ε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       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First(</a:t>
            </a:r>
            <a:r>
              <a:rPr lang="el-GR" altLang="zh-CN" sz="2400" dirty="0">
                <a:solidFill>
                  <a:srgbClr val="C00000"/>
                </a:solidFill>
                <a:latin typeface="+mn-ea"/>
                <a:ea typeface="+mn-ea"/>
              </a:rPr>
              <a:t>ε</a:t>
            </a:r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）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=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{</a:t>
            </a:r>
            <a:r>
              <a:rPr lang="el-GR" altLang="zh-CN" sz="2400" dirty="0">
                <a:solidFill>
                  <a:srgbClr val="C00000"/>
                </a:solidFill>
                <a:latin typeface="+mn-ea"/>
                <a:ea typeface="+mn-ea"/>
              </a:rPr>
              <a:t>ε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}</a:t>
            </a: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串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w=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abd</a:t>
            </a:r>
            <a:r>
              <a:rPr lang="en-US" altLang="zh-CN" sz="2400" dirty="0">
                <a:latin typeface="+mn-ea"/>
              </a:rPr>
              <a:t> </a:t>
            </a:r>
          </a:p>
          <a:p>
            <a:r>
              <a:rPr lang="zh-CN" altLang="en-US" sz="2800" dirty="0"/>
              <a:t>推导过程</a:t>
            </a:r>
            <a:r>
              <a:rPr lang="en-US" altLang="zh-CN" sz="2800" dirty="0"/>
              <a:t>: 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S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 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a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A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              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a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  <a:sym typeface="Symbol" pitchFamily="18" charset="2"/>
              </a:rPr>
              <a:t>bd</a:t>
            </a:r>
            <a:endParaRPr lang="en-US" altLang="zh-CN" sz="2400" dirty="0">
              <a:solidFill>
                <a:srgbClr val="0000FF"/>
              </a:solidFill>
              <a:latin typeface="+mn-ea"/>
              <a:ea typeface="+mn-ea"/>
              <a:sym typeface="Symbol" pitchFamily="18" charset="2"/>
            </a:endParaRP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   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ab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AS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          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ab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  <a:sym typeface="Symbol" pitchFamily="18" charset="2"/>
              </a:rPr>
              <a:t>d</a:t>
            </a:r>
            <a:endParaRPr lang="en-US" altLang="zh-CN" sz="2400" dirty="0">
              <a:solidFill>
                <a:srgbClr val="0000FF"/>
              </a:solidFill>
              <a:latin typeface="+mn-ea"/>
              <a:ea typeface="+mn-ea"/>
              <a:sym typeface="Symbol" pitchFamily="18" charset="2"/>
            </a:endParaRP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   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ab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S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            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ab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  <a:sym typeface="Symbol" pitchFamily="18" charset="2"/>
              </a:rPr>
              <a:t>d</a:t>
            </a:r>
            <a:endParaRPr lang="en-US" altLang="zh-CN" sz="2400" dirty="0">
              <a:solidFill>
                <a:srgbClr val="0000FF"/>
              </a:solidFill>
              <a:latin typeface="+mn-ea"/>
              <a:ea typeface="+mn-ea"/>
              <a:sym typeface="Symbol" pitchFamily="18" charset="2"/>
            </a:endParaRP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   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abd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            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abd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 </a:t>
            </a:r>
            <a:endParaRPr lang="zh-CN" altLang="en-US" sz="24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F49B4A-C335-4DB1-AEEB-2B3BD5463ECB}"/>
              </a:ext>
            </a:extLst>
          </p:cNvPr>
          <p:cNvSpPr txBox="1"/>
          <p:nvPr/>
        </p:nvSpPr>
        <p:spPr>
          <a:xfrm>
            <a:off x="8212640" y="176888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S</a:t>
            </a:r>
            <a:endParaRPr lang="zh-CN" altLang="en-US" sz="2400" dirty="0"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EA0632-00F0-47D4-946B-C62ADE37A2A6}"/>
              </a:ext>
            </a:extLst>
          </p:cNvPr>
          <p:cNvSpPr txBox="1"/>
          <p:nvPr/>
        </p:nvSpPr>
        <p:spPr>
          <a:xfrm>
            <a:off x="6916373" y="111390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语法树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4FFCAE-608B-488E-BEFE-6F4E616B34B6}"/>
              </a:ext>
            </a:extLst>
          </p:cNvPr>
          <p:cNvSpPr txBox="1"/>
          <p:nvPr/>
        </p:nvSpPr>
        <p:spPr>
          <a:xfrm>
            <a:off x="7739823" y="2435505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a</a:t>
            </a:r>
            <a:endParaRPr lang="zh-CN" altLang="en-US" sz="2400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C705D7-898C-4408-B7A1-2C2965C0A8FE}"/>
              </a:ext>
            </a:extLst>
          </p:cNvPr>
          <p:cNvSpPr txBox="1"/>
          <p:nvPr/>
        </p:nvSpPr>
        <p:spPr>
          <a:xfrm>
            <a:off x="8588706" y="2435504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A</a:t>
            </a:r>
            <a:endParaRPr lang="zh-CN" altLang="en-US" sz="2400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E86F16-A344-4079-A825-761F888E7641}"/>
              </a:ext>
            </a:extLst>
          </p:cNvPr>
          <p:cNvSpPr txBox="1"/>
          <p:nvPr/>
        </p:nvSpPr>
        <p:spPr>
          <a:xfrm>
            <a:off x="7945490" y="3319622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b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65B460-BA22-48EC-AF26-00D06FAC57DA}"/>
              </a:ext>
            </a:extLst>
          </p:cNvPr>
          <p:cNvSpPr txBox="1"/>
          <p:nvPr/>
        </p:nvSpPr>
        <p:spPr>
          <a:xfrm>
            <a:off x="8588706" y="3319623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A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53E94F-4BBB-4B39-ADDC-6D3F1D06BF99}"/>
              </a:ext>
            </a:extLst>
          </p:cNvPr>
          <p:cNvSpPr txBox="1"/>
          <p:nvPr/>
        </p:nvSpPr>
        <p:spPr>
          <a:xfrm>
            <a:off x="9337591" y="331962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S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35A0323-1ADB-4B8F-B930-75EACDD63D01}"/>
              </a:ext>
            </a:extLst>
          </p:cNvPr>
          <p:cNvSpPr txBox="1"/>
          <p:nvPr/>
        </p:nvSpPr>
        <p:spPr>
          <a:xfrm>
            <a:off x="8602497" y="4288028"/>
            <a:ext cx="3734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sz="2400" dirty="0">
                <a:latin typeface="+mn-ea"/>
                <a:ea typeface="+mn-ea"/>
              </a:rPr>
              <a:t>ε</a:t>
            </a:r>
            <a:endParaRPr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833A1C-0A75-49A3-B0F4-1C0423317F7D}"/>
              </a:ext>
            </a:extLst>
          </p:cNvPr>
          <p:cNvSpPr txBox="1"/>
          <p:nvPr/>
        </p:nvSpPr>
        <p:spPr>
          <a:xfrm>
            <a:off x="9342173" y="4284709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d</a:t>
            </a:r>
            <a:endParaRPr lang="zh-CN" altLang="en-US" sz="2400" dirty="0">
              <a:latin typeface="+mn-ea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42FF881-7B7A-43BD-9833-FCAD8F12F13C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7921123" y="2230548"/>
            <a:ext cx="472817" cy="2049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E53EA4D-5A9E-4FB8-80AB-AC40A457850C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8393940" y="2230548"/>
            <a:ext cx="395302" cy="2049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660C5AB-F378-49C7-ABFB-90A631ABD50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8136408" y="2897169"/>
            <a:ext cx="652834" cy="4224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AF96606-9767-49D4-A587-5963771E3ADF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8789242" y="2897169"/>
            <a:ext cx="0" cy="4224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C9EE680-8E64-482A-8675-A695DC425A3D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8789242" y="2897169"/>
            <a:ext cx="729649" cy="4224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4EB44FF-8A36-449F-A49B-4A0038C2365B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8789242" y="3781288"/>
            <a:ext cx="0" cy="5067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3B9F1F8-199C-4C16-AA8D-3506C6CE329B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9518891" y="3781288"/>
            <a:ext cx="14200" cy="5034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84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F0CD2B-6B9A-42F0-ABDA-6D92C5659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　确定的自顶向下语法分析思想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EAF72B-629C-4101-91E4-909F6FE599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1183247" cy="563702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zh-CN" sz="3000" dirty="0"/>
                  <a:t>FOLLOW(A)-</a:t>
                </a:r>
                <a:r>
                  <a:rPr lang="zh-CN" altLang="en-US" sz="3000" dirty="0"/>
                  <a:t>非终结符的后继</a:t>
                </a:r>
                <a:r>
                  <a:rPr lang="en-US" altLang="zh-CN" sz="3000" dirty="0"/>
                  <a:t>(</a:t>
                </a:r>
                <a:r>
                  <a:rPr lang="zh-CN" altLang="en-US" sz="3000" dirty="0"/>
                  <a:t>终结</a:t>
                </a:r>
                <a:r>
                  <a:rPr lang="en-US" altLang="zh-CN" sz="3000" dirty="0"/>
                  <a:t>)</a:t>
                </a:r>
                <a:r>
                  <a:rPr lang="zh-CN" altLang="en-US" sz="3000" dirty="0"/>
                  <a:t>符号集</a:t>
                </a:r>
                <a:endParaRPr lang="en-US" altLang="zh-CN" sz="3000" dirty="0"/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定义 </a:t>
                </a:r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4.2  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设文法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G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＝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(V</a:t>
                </a:r>
                <a:r>
                  <a:rPr kumimoji="0" lang="en-US" altLang="zh-CN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N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,V</a:t>
                </a:r>
                <a:r>
                  <a:rPr kumimoji="0" lang="en-US" altLang="zh-CN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T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,P, S)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，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A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𝑉</m:t>
                        </m:r>
                      </m:e>
                      <m:sub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𝑁</m:t>
                        </m:r>
                      </m:sub>
                    </m:sSub>
                  </m:oMath>
                </a14:m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,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则</a:t>
                </a:r>
              </a:p>
              <a:p>
                <a:pPr marL="0" lvl="0" indent="0" algn="l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None/>
                  <a:defRPr/>
                </a:pP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66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  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FOLLOW(A)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＝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{</a:t>
                </a:r>
                <a:r>
                  <a:rPr kumimoji="0" lang="en-US" altLang="zh-C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a</a:t>
                </a:r>
                <a:r>
                  <a:rPr kumimoji="0" lang="en-US" altLang="zh-C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︱S</a:t>
                </a:r>
                <a:r>
                  <a:rPr lang="en-US" altLang="zh-CN" b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en-US" altLang="zh-CN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α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A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β,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a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𝑉</m:t>
                        </m:r>
                      </m:e>
                      <m:sub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𝑇</m:t>
                        </m:r>
                      </m:sub>
                    </m:sSub>
                  </m:oMath>
                </a14:m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, </a:t>
                </a:r>
                <a:r>
                  <a:rPr kumimoji="0" lang="en-US" altLang="zh-C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a</a:t>
                </a:r>
                <a:r>
                  <a:rPr kumimoji="0" lang="en-US" altLang="zh-C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∈FIRST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(β),α,β∈V</a:t>
                </a:r>
                <a:r>
                  <a:rPr kumimoji="0" lang="en-US" altLang="zh-CN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*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}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（或者：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FOLLOW(A</a:t>
                </a:r>
                <a:r>
                  <a:rPr lang="en-US" altLang="zh-CN" b="0" dirty="0">
                    <a:solidFill>
                      <a:srgbClr val="C00000"/>
                    </a:solidFill>
                    <a:latin typeface="+mn-ea"/>
                    <a:ea typeface="+mn-ea"/>
                  </a:rPr>
                  <a:t>)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＝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{</a:t>
                </a:r>
                <a:r>
                  <a:rPr kumimoji="0" lang="en-US" altLang="zh-C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a</a:t>
                </a:r>
                <a:r>
                  <a:rPr kumimoji="0" lang="en-US" altLang="zh-C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︱S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∗</m:t>
                        </m:r>
                      </m:e>
                    </m:groupChr>
                  </m:oMath>
                </a14:m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sym typeface="Symbol" pitchFamily="18" charset="2"/>
                  </a:rPr>
                  <a:t> 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···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A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a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···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，</a:t>
                </a:r>
                <a:r>
                  <a:rPr kumimoji="0" lang="en-US" altLang="zh-C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a</a:t>
                </a:r>
                <a:r>
                  <a:rPr kumimoji="0" lang="en-US" altLang="zh-CN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∈V</a:t>
                </a:r>
                <a:r>
                  <a:rPr kumimoji="0" lang="en-US" altLang="zh-CN" b="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T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 }</a:t>
                </a: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）</a:t>
                </a:r>
                <a:endPara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  <a:p>
                <a:pPr marL="0" lvl="0" indent="0" algn="l" eaLnBrk="0" fontAlgn="base" hangingPunct="0">
                  <a:spcBef>
                    <a:spcPct val="20000"/>
                  </a:spcBef>
                  <a:spcAft>
                    <a:spcPct val="0"/>
                  </a:spcAft>
                  <a:buClrTx/>
                  <a:buNone/>
                  <a:defRPr/>
                </a:pPr>
                <a:r>
                  <a:rPr lang="zh-CN" altLang="en-US" b="0" dirty="0">
                    <a:solidFill>
                      <a:srgbClr val="000000"/>
                    </a:solidFill>
                    <a:latin typeface="+mn-ea"/>
                    <a:ea typeface="+mn-ea"/>
                  </a:rPr>
                  <a:t>   若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S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∗</m:t>
                        </m:r>
                      </m:e>
                    </m:groupChr>
                  </m:oMath>
                </a14:m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sym typeface="Symbol" pitchFamily="18" charset="2"/>
                  </a:rPr>
                  <a:t> </a:t>
                </a:r>
                <a:r>
                  <a:rPr lang="en-US" altLang="zh-CN" b="0" dirty="0">
                    <a:solidFill>
                      <a:srgbClr val="C00000"/>
                    </a:solidFill>
                    <a:latin typeface="+mn-ea"/>
                    <a:ea typeface="+mn-ea"/>
                    <a:sym typeface="Symbol" pitchFamily="18" charset="2"/>
                  </a:rPr>
                  <a:t>…A</a:t>
                </a:r>
                <a:r>
                  <a:rPr lang="en-US" altLang="zh-CN" b="0" dirty="0">
                    <a:solidFill>
                      <a:srgbClr val="000000"/>
                    </a:solidFill>
                    <a:latin typeface="+mn-ea"/>
                    <a:ea typeface="+mn-ea"/>
                    <a:sym typeface="Symbol" pitchFamily="18" charset="2"/>
                  </a:rPr>
                  <a:t>,</a:t>
                </a:r>
                <a:r>
                  <a:rPr lang="zh-CN" altLang="en-US" b="0" dirty="0">
                    <a:solidFill>
                      <a:srgbClr val="000000"/>
                    </a:solidFill>
                    <a:latin typeface="+mn-ea"/>
                    <a:ea typeface="+mn-ea"/>
                    <a:sym typeface="Symbol" pitchFamily="18" charset="2"/>
                  </a:rPr>
                  <a:t>或者上述模式中的</a:t>
                </a:r>
                <a:r>
                  <a:rPr lang="en-US" altLang="zh-CN" b="0" dirty="0">
                    <a:solidFill>
                      <a:srgbClr val="C00000"/>
                    </a:solidFill>
                    <a:latin typeface="+mn-ea"/>
                  </a:rPr>
                  <a:t>β</a:t>
                </a:r>
                <a:r>
                  <a:rPr lang="en-US" altLang="zh-CN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altLang="zh-CN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</m:oMath>
                </a14:m>
                <a:r>
                  <a:rPr lang="en-US" altLang="zh-CN" b="0" dirty="0">
                    <a:solidFill>
                      <a:srgbClr val="C00000"/>
                    </a:solidFill>
                    <a:latin typeface="+mn-ea"/>
                  </a:rPr>
                  <a:t> ε</a:t>
                </a:r>
                <a:r>
                  <a:rPr lang="en-US" altLang="zh-CN" b="0" dirty="0">
                    <a:solidFill>
                      <a:srgbClr val="000000"/>
                    </a:solidFill>
                    <a:latin typeface="+mn-ea"/>
                  </a:rPr>
                  <a:t>, </a:t>
                </a:r>
                <a:r>
                  <a:rPr lang="zh-CN" altLang="en-US" b="0" dirty="0">
                    <a:solidFill>
                      <a:srgbClr val="000000"/>
                    </a:solidFill>
                    <a:latin typeface="+mn-ea"/>
                  </a:rPr>
                  <a:t>则句末符 </a:t>
                </a:r>
                <a:r>
                  <a:rPr lang="en-US" altLang="zh-CN" b="0" dirty="0">
                    <a:solidFill>
                      <a:srgbClr val="000000"/>
                    </a:solidFill>
                    <a:latin typeface="+mn-ea"/>
                  </a:rPr>
                  <a:t># ∈FOLLOW(A)</a:t>
                </a:r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  <a:p>
                <a:r>
                  <a:rPr lang="en-US" altLang="zh-CN" sz="3000" b="0" dirty="0"/>
                  <a:t>FOLLOW(A)</a:t>
                </a:r>
                <a:r>
                  <a:rPr lang="zh-CN" altLang="en-US" sz="3000" b="0" dirty="0"/>
                  <a:t>是由</a:t>
                </a:r>
                <a:r>
                  <a:rPr lang="zh-CN" altLang="en-US" sz="3000" b="0" dirty="0">
                    <a:solidFill>
                      <a:srgbClr val="C00000"/>
                    </a:solidFill>
                  </a:rPr>
                  <a:t>任意句型中紧邻非终结符号</a:t>
                </a:r>
                <a:r>
                  <a:rPr lang="en-US" altLang="zh-CN" sz="3000" b="0" dirty="0">
                    <a:solidFill>
                      <a:srgbClr val="C00000"/>
                    </a:solidFill>
                  </a:rPr>
                  <a:t>A</a:t>
                </a:r>
                <a:r>
                  <a:rPr lang="zh-CN" altLang="en-US" sz="3000" b="0" dirty="0">
                    <a:solidFill>
                      <a:srgbClr val="C00000"/>
                    </a:solidFill>
                  </a:rPr>
                  <a:t>之后出现的终结符号</a:t>
                </a:r>
                <a:r>
                  <a:rPr lang="en-US" altLang="zh-CN" sz="3000" b="0" dirty="0">
                    <a:solidFill>
                      <a:srgbClr val="C00000"/>
                    </a:solidFill>
                  </a:rPr>
                  <a:t>a</a:t>
                </a:r>
                <a:r>
                  <a:rPr lang="zh-CN" altLang="en-US" sz="3000" b="0" dirty="0">
                    <a:solidFill>
                      <a:srgbClr val="C00000"/>
                    </a:solidFill>
                  </a:rPr>
                  <a:t>组成的集合</a:t>
                </a:r>
                <a:r>
                  <a:rPr lang="zh-CN" altLang="en-US" sz="3000" b="0" dirty="0"/>
                  <a:t>。</a:t>
                </a:r>
              </a:p>
              <a:p>
                <a:r>
                  <a:rPr lang="zh-CN" altLang="en-US" sz="3000" b="0" dirty="0"/>
                  <a:t>如果对非终结符</a:t>
                </a:r>
                <a:r>
                  <a:rPr lang="en-US" altLang="zh-CN" sz="3000" b="0" dirty="0"/>
                  <a:t>A</a:t>
                </a:r>
                <a:r>
                  <a:rPr lang="zh-CN" altLang="en-US" sz="3000" b="0" dirty="0"/>
                  <a:t>，有一条空规则，则</a:t>
                </a:r>
                <a:r>
                  <a:rPr lang="en-US" altLang="zh-CN" sz="3000" b="0" dirty="0"/>
                  <a:t>A</a:t>
                </a:r>
                <a:r>
                  <a:rPr lang="zh-CN" altLang="en-US" sz="3000" b="0" dirty="0"/>
                  <a:t>的</a:t>
                </a:r>
                <a:r>
                  <a:rPr lang="en-US" altLang="zh-CN" sz="3000" b="0" dirty="0"/>
                  <a:t>FOLLOW</a:t>
                </a:r>
                <a:r>
                  <a:rPr lang="zh-CN" altLang="en-US" sz="3000" b="0" dirty="0"/>
                  <a:t>集合和</a:t>
                </a:r>
                <a:r>
                  <a:rPr lang="en-US" altLang="zh-CN" sz="3000" b="0" dirty="0"/>
                  <a:t>A</a:t>
                </a:r>
                <a:r>
                  <a:rPr lang="zh-CN" altLang="en-US" sz="3000" b="0" dirty="0"/>
                  <a:t>的非空右部的</a:t>
                </a:r>
                <a:r>
                  <a:rPr lang="en-US" altLang="zh-CN" sz="3000" b="0" dirty="0"/>
                  <a:t>FIRST</a:t>
                </a:r>
                <a:r>
                  <a:rPr lang="zh-CN" altLang="en-US" sz="3000" b="0" dirty="0"/>
                  <a:t>集合两两相交为空，可以使用确定的最左推导</a:t>
                </a:r>
                <a:r>
                  <a:rPr lang="zh-CN" altLang="en-US" sz="2800" b="0" dirty="0"/>
                  <a:t>。</a:t>
                </a:r>
                <a:endParaRPr lang="zh-CN" altLang="en-US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EAF72B-629C-4101-91E4-909F6FE59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1183247" cy="5637024"/>
              </a:xfrm>
              <a:blipFill>
                <a:blip r:embed="rId2"/>
                <a:stretch>
                  <a:fillRect l="-926" r="-3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5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61F1CC-CB1B-424D-8F4F-EAF911089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　确定的自顶向下语法分析思想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7E320-5D38-45E5-9D98-DFCAD89EC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352948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Follow()</a:t>
            </a:r>
            <a:r>
              <a:rPr lang="zh-CN" altLang="en-US" sz="2800" dirty="0"/>
              <a:t>集示例</a:t>
            </a:r>
            <a:endParaRPr lang="en-US" altLang="zh-CN" sz="2800" dirty="0"/>
          </a:p>
          <a:p>
            <a:pPr marL="627063" marR="0" lvl="2" indent="0" algn="l" defTabSz="914400" rtl="0" eaLnBrk="1" fontAlgn="base" latinLnBrk="0" hangingPunct="1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(1) S → 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aBC</a:t>
            </a:r>
            <a:endParaRPr kumimoji="0" lang="en-US" altLang="zh-CN" sz="2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27063" marR="0" lvl="2" indent="0" algn="l" defTabSz="914400" rtl="0" eaLnBrk="1" fontAlgn="base" latinLnBrk="0" hangingPunct="1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(2) B → 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bC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   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First(</a:t>
            </a:r>
            <a:r>
              <a:rPr kumimoji="0" lang="en-US" altLang="zh-CN" sz="24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bC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) = {b}</a:t>
            </a:r>
          </a:p>
          <a:p>
            <a:pPr marL="627063" marR="0" lvl="2" indent="0" algn="l" defTabSz="914400" rtl="0" eaLnBrk="1" fontAlgn="base" latinLnBrk="0" hangingPunct="1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(3) B → dB     </a:t>
            </a: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First(dB) = {d}</a:t>
            </a:r>
          </a:p>
          <a:p>
            <a:pPr marL="627063" lvl="2" indent="0" algn="l" fontAlgn="base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  <a:buNone/>
              <a:defRPr/>
            </a:pP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(4) B → ε       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FOLLOW(B) = {</a:t>
            </a:r>
            <a:r>
              <a:rPr lang="en-US" altLang="zh-CN" sz="2400" dirty="0" err="1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a,c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}</a:t>
            </a:r>
            <a:endParaRPr lang="zh-CN" altLang="en-US" sz="2400" dirty="0">
              <a:solidFill>
                <a:srgbClr val="C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27063" marR="0" lvl="2" indent="0" algn="l" defTabSz="914400" rtl="0" eaLnBrk="1" fontAlgn="base" latinLnBrk="0" hangingPunct="1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(5) C → c</a:t>
            </a:r>
          </a:p>
          <a:p>
            <a:pPr marL="627063" marR="0" lvl="2" indent="0" algn="l" defTabSz="914400" rtl="0" eaLnBrk="1" fontAlgn="base" latinLnBrk="0" hangingPunct="1">
              <a:lnSpc>
                <a:spcPts val="2800"/>
              </a:lnSpc>
              <a:spcBef>
                <a:spcPct val="20000"/>
              </a:spcBef>
              <a:spcAft>
                <a:spcPct val="0"/>
              </a:spcAft>
              <a:buClr>
                <a:srgbClr val="31B6FD"/>
              </a:buClr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(6) C → a</a:t>
            </a:r>
            <a:endParaRPr lang="zh-CN" altLang="en-US" sz="24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1CE90AA-2CB3-436E-B090-61520E38FF10}"/>
                  </a:ext>
                </a:extLst>
              </p:cNvPr>
              <p:cNvSpPr txBox="1"/>
              <p:nvPr/>
            </p:nvSpPr>
            <p:spPr>
              <a:xfrm>
                <a:off x="848129" y="4455621"/>
                <a:ext cx="9794983" cy="184185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charset="0"/>
                  </a:rPr>
                  <a:t>(1)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#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𝐹𝑂𝐿𝐿𝑂𝑊</m:t>
                    </m:r>
                    <m:d>
                      <m:d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m:rPr>
                        <m:nor/>
                      </m:rPr>
                      <a:rPr kumimoji="0" lang="en-US" altLang="zh-CN" sz="2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charset="0"/>
                      </a:rPr>
                      <m:t>, 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为</m:t>
                    </m:r>
                    <m:r>
                      <m:rPr>
                        <m:nor/>
                      </m:rPr>
                      <a:rPr kumimoji="0" lang="zh-CN" altLang="en-US" sz="2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charset="0"/>
                      </a:rPr>
                      <m:t>文法的开始符号。</m:t>
                    </m:r>
                  </m:oMath>
                </a14:m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</a:endParaRP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charset="0"/>
                  </a:rPr>
                  <a:t>(2)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𝑆</m:t>
                    </m:r>
                    <m:groupChr>
                      <m:groupChrPr>
                        <m:chr m:val="⇒"/>
                        <m:vertJc m:val="bot"/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charset="0"/>
                  </a:rPr>
                  <a:t>，则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#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𝐹𝑂𝐿𝐿𝑂𝑊</m:t>
                    </m:r>
                    <m:d>
                      <m:d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charset="0"/>
                  </a:rPr>
                  <a:t>。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charset="0"/>
                  </a:rPr>
                  <a:t>#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charset="0"/>
                  </a:rPr>
                  <a:t>为输入串的结束符。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</a:endParaRP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charset="0"/>
                  </a:rPr>
                  <a:t>(3)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𝑆</m:t>
                    </m:r>
                    <m:groupChr>
                      <m:groupChrPr>
                        <m:chr m:val="⇒"/>
                        <m:vertJc m:val="bot"/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0" lang="zh-CN" alt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charset="0"/>
                  </a:rPr>
                  <a:t>，且</a:t>
                </a:r>
                <a14:m>
                  <m:oMath xmlns:m="http://schemas.openxmlformats.org/officeDocument/2006/math">
                    <m:r>
                      <a:rPr kumimoji="0" lang="zh-CN" alt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𝛽</m:t>
                    </m:r>
                    <m:groupChr>
                      <m:groupChrPr>
                        <m:chr m:val="⇒"/>
                        <m:vertJc m:val="bot"/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kumimoji="0" lang="zh-CN" alt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𝜀</m:t>
                    </m:r>
                    <m:r>
                      <a:rPr kumimoji="0" lang="zh-CN" alt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charset="0"/>
                  </a:rPr>
                  <a:t>亦有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#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𝐹𝑂𝐿𝐿𝑂𝑊</m:t>
                    </m:r>
                    <m:d>
                      <m:d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charset="0"/>
                  </a:rPr>
                  <a:t>。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</a:endParaRP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charset="0"/>
                  </a:rPr>
                  <a:t>(4)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𝐴</m:t>
                    </m:r>
                    <m:groupChr>
                      <m:groupChrPr>
                        <m:chr m:val="⇒"/>
                        <m:vertJc m:val="bot"/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charset="0"/>
                  </a:rPr>
                  <a:t>,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charset="0"/>
                  </a:rPr>
                  <a:t>或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𝐴</m:t>
                    </m:r>
                    <m:groupChr>
                      <m:groupChrPr>
                        <m:chr m:val="⇒"/>
                        <m:vertJc m:val="bot"/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0" lang="zh-CN" alt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0" lang="zh-CN" alt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groupChr>
                      <m:groupChrPr>
                        <m:chr m:val="⇒"/>
                        <m:vertJc m:val="bot"/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kumimoji="0" lang="zh-CN" alt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charset="0"/>
                  </a:rPr>
                  <a:t> 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charset="0"/>
                  </a:rPr>
                  <a:t>，则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𝐹𝑂𝐿𝐿𝑂𝑊</m:t>
                    </m:r>
                    <m:d>
                      <m:d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𝐹𝑂𝐿𝐿𝑂𝑊</m:t>
                    </m:r>
                    <m:d>
                      <m:dPr>
                        <m:ctrlP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1CE90AA-2CB3-436E-B090-61520E38F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29" y="4455621"/>
                <a:ext cx="9794983" cy="18418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50800" dist="50800" dir="2700000" algn="ctr" rotWithShape="0">
                  <a:schemeClr val="tx1">
                    <a:alpha val="40000"/>
                  </a:scheme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88E887B1-A0EB-4110-872B-D373BC435F91}"/>
              </a:ext>
            </a:extLst>
          </p:cNvPr>
          <p:cNvSpPr txBox="1"/>
          <p:nvPr/>
        </p:nvSpPr>
        <p:spPr>
          <a:xfrm>
            <a:off x="6251171" y="1602153"/>
            <a:ext cx="5678891" cy="1826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① 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S→aA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	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First(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aA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) = {a}</a:t>
            </a: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②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 S→ d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First(d) = {d}</a:t>
            </a: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A→bAS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First(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bAS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) = {b}</a:t>
            </a: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④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A→ε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FOLLOW(A) =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{#,a,d}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081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36A36-5D61-4C39-86A7-9DDFCA21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　确定的自顶向下语法分析思想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02CF79-6756-4D27-B786-D7CE6FDF6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006228" cy="5557789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SELECT(</a:t>
            </a:r>
            <a:r>
              <a:rPr lang="en-US" altLang="zh-CN" sz="2800" i="1" dirty="0">
                <a:solidFill>
                  <a:schemeClr val="tx1"/>
                </a:solidFill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solidFill>
                  <a:schemeClr val="tx1"/>
                </a:solidFill>
                <a:cs typeface="Times New Roman" panose="02020603050405020304" pitchFamily="18" charset="0"/>
              </a:rPr>
              <a:t>→</a:t>
            </a:r>
            <a:r>
              <a:rPr lang="el-GR" altLang="zh-CN" sz="2800" i="1" dirty="0">
                <a:solidFill>
                  <a:schemeClr val="tx1"/>
                </a:solidFill>
                <a:cs typeface="Times New Roman" panose="02020603050405020304" pitchFamily="18" charset="0"/>
              </a:rPr>
              <a:t>α</a:t>
            </a:r>
            <a:r>
              <a:rPr lang="en-US" altLang="zh-CN" sz="2800" dirty="0"/>
              <a:t>) - </a:t>
            </a:r>
            <a:r>
              <a:rPr lang="zh-CN" altLang="en-US" sz="2800" dirty="0"/>
              <a:t>产生式的可选集</a:t>
            </a:r>
            <a:endParaRPr lang="en-US" altLang="zh-CN" sz="2800" dirty="0"/>
          </a:p>
          <a:p>
            <a:pPr marL="0" indent="0">
              <a:buNone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定义 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4.3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设文法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＝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(V</a:t>
            </a:r>
            <a:r>
              <a:rPr kumimoji="0" lang="en-US" altLang="zh-CN" sz="28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,V</a:t>
            </a:r>
            <a:r>
              <a:rPr kumimoji="0" lang="en-US" altLang="zh-CN" sz="28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,P, S)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A∈V</a:t>
            </a:r>
            <a:r>
              <a:rPr kumimoji="0" lang="en-US" altLang="zh-CN" sz="2800" b="0" i="0" u="none" strike="noStrike" kern="1200" cap="none" spc="0" normalizeH="0" baseline="-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A→α∈P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，则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</a:p>
          <a:p>
            <a:endParaRPr lang="zh-CN" altLang="en-US" sz="28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34DF10A-5BEC-498F-AF4D-CBA650E92D1A}"/>
              </a:ext>
            </a:extLst>
          </p:cNvPr>
          <p:cNvGrpSpPr/>
          <p:nvPr/>
        </p:nvGrpSpPr>
        <p:grpSpPr>
          <a:xfrm>
            <a:off x="632200" y="2777732"/>
            <a:ext cx="8864725" cy="1271438"/>
            <a:chOff x="487822" y="3343220"/>
            <a:chExt cx="8864725" cy="1271438"/>
          </a:xfrm>
        </p:grpSpPr>
        <p:sp>
          <p:nvSpPr>
            <p:cNvPr id="5" name="Text Box 20">
              <a:extLst>
                <a:ext uri="{FF2B5EF4-FFF2-40B4-BE49-F238E27FC236}">
                  <a16:creationId xmlns:a16="http://schemas.microsoft.com/office/drawing/2014/main" id="{5ADCB423-6595-4267-92C8-BEDF9D4138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822" y="3748107"/>
              <a:ext cx="268764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solidFill>
                    <a:srgbClr val="C00000"/>
                  </a:solidFill>
                  <a:latin typeface="+mn-ea"/>
                  <a:ea typeface="+mn-ea"/>
                  <a:sym typeface="Symbol" pitchFamily="18" charset="2"/>
                </a:rPr>
                <a:t>SELECT(A→α)</a:t>
              </a:r>
              <a:r>
                <a:rPr lang="en-US" altLang="zh-CN" sz="2400" b="1" dirty="0">
                  <a:solidFill>
                    <a:srgbClr val="FF6600"/>
                  </a:solidFill>
                  <a:latin typeface="+mn-ea"/>
                  <a:ea typeface="+mn-ea"/>
                  <a:sym typeface="Symbol" pitchFamily="18" charset="2"/>
                </a:rPr>
                <a:t> </a:t>
              </a:r>
              <a:r>
                <a:rPr lang="en-US" altLang="zh-CN" sz="2400" b="1" dirty="0">
                  <a:latin typeface="+mn-ea"/>
                  <a:ea typeface="+mn-ea"/>
                  <a:sym typeface="Symbol" pitchFamily="18" charset="2"/>
                </a:rPr>
                <a:t>=</a:t>
              </a:r>
              <a:endParaRPr lang="en-US" altLang="zh-CN" sz="2400" b="1" dirty="0">
                <a:latin typeface="+mn-ea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2ED6BA3E-72B6-4CA0-99A7-CDBE7EB2D477}"/>
                    </a:ext>
                  </a:extLst>
                </p:cNvPr>
                <p:cNvSpPr txBox="1"/>
                <p:nvPr/>
              </p:nvSpPr>
              <p:spPr>
                <a:xfrm>
                  <a:off x="3056854" y="3343220"/>
                  <a:ext cx="6295693" cy="1271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𝑭𝒊𝒓𝒔𝒕</m:t>
                                </m:r>
                                <m:d>
                                  <m:d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</m:d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,                                               </m:t>
                                </m:r>
                                <m:r>
                                  <a:rPr lang="zh-CN" altLang="en-US" sz="24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groupChr>
                                  <m:groupChrPr>
                                    <m:chr m:val="⇒"/>
                                    <m:vertJc m:val="bot"/>
                                    <m:ctrlPr>
                                      <a:rPr lang="zh-CN" alt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brk m:alnAt="2"/>
                                      </m:r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e>
                                </m:groupChr>
                                <m:r>
                                  <a:rPr lang="zh-CN" altLang="en-US" sz="2400" b="1" i="1" smtClean="0"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𝑭𝒊𝒓𝒔𝒕</m:t>
                                    </m:r>
                                    <m:d>
                                      <m:d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1" i="1" smtClean="0">
                                            <a:latin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</m:d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1" i="1" smtClean="0">
                                            <a:latin typeface="Cambria Math" panose="02040503050406030204" pitchFamily="18" charset="0"/>
                                          </a:rPr>
                                          <m:t>𝜺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∪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𝑭𝑶𝑳𝑳𝑶𝑾</m:t>
                                </m:r>
                                <m:d>
                                  <m:d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d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zh-CN" alt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𝜶</m:t>
                                </m:r>
                                <m:groupChr>
                                  <m:groupChrPr>
                                    <m:chr m:val="⇒"/>
                                    <m:vertJc m:val="bot"/>
                                    <m:ctrlPr>
                                      <a:rPr lang="zh-CN" alt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brk m:alnAt="2"/>
                                      </m:r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e>
                                </m:groupChr>
                                <m:r>
                                  <a:rPr lang="zh-CN" altLang="en-US" sz="2400" b="1" i="1" smtClean="0"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2ED6BA3E-72B6-4CA0-99A7-CDBE7EB2D4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6854" y="3343220"/>
                  <a:ext cx="6295693" cy="127143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 Box 31">
              <a:extLst>
                <a:ext uri="{FF2B5EF4-FFF2-40B4-BE49-F238E27FC236}">
                  <a16:creationId xmlns:a16="http://schemas.microsoft.com/office/drawing/2014/main" id="{4753316F-69E2-4907-8C01-B6F33B907D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97952" y="3581302"/>
              <a:ext cx="38100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200" dirty="0">
                  <a:latin typeface="+mn-ea"/>
                  <a:ea typeface="+mn-ea"/>
                </a:rPr>
                <a:t>/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E214B88-C93A-654B-D427-B4286740A686}"/>
              </a:ext>
            </a:extLst>
          </p:cNvPr>
          <p:cNvSpPr txBox="1"/>
          <p:nvPr/>
        </p:nvSpPr>
        <p:spPr>
          <a:xfrm>
            <a:off x="661734" y="4812632"/>
            <a:ext cx="4232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SELECT(A→</a:t>
            </a:r>
            <a:r>
              <a:rPr lang="en-US" altLang="zh-CN" sz="2400" dirty="0">
                <a:latin typeface="+mn-ea"/>
                <a:cs typeface="Arial" panose="020B0604020202020204" pitchFamily="34" charset="0"/>
              </a:rPr>
              <a:t>Ɛ) = FOLLOW(A)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935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35">
            <a:extLst>
              <a:ext uri="{FF2B5EF4-FFF2-40B4-BE49-F238E27FC236}">
                <a16:creationId xmlns:a16="http://schemas.microsoft.com/office/drawing/2014/main" id="{C75D14DF-DE44-4153-A1F1-D5460DAAB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编译程序的结构 </a:t>
            </a:r>
          </a:p>
        </p:txBody>
      </p:sp>
      <p:sp>
        <p:nvSpPr>
          <p:cNvPr id="37" name="内容占位符 36">
            <a:extLst>
              <a:ext uri="{FF2B5EF4-FFF2-40B4-BE49-F238E27FC236}">
                <a16:creationId xmlns:a16="http://schemas.microsoft.com/office/drawing/2014/main" id="{5F2AF05D-E821-4FE2-80D4-16F6FF978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44305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语法分析在整个编译过程中所处的位置</a:t>
            </a:r>
          </a:p>
        </p:txBody>
      </p:sp>
      <p:sp>
        <p:nvSpPr>
          <p:cNvPr id="5" name="圆角矩形 33">
            <a:extLst>
              <a:ext uri="{FF2B5EF4-FFF2-40B4-BE49-F238E27FC236}">
                <a16:creationId xmlns:a16="http://schemas.microsoft.com/office/drawing/2014/main" id="{113674D7-1B3E-4461-97BC-77E5DF15AB19}"/>
              </a:ext>
            </a:extLst>
          </p:cNvPr>
          <p:cNvSpPr/>
          <p:nvPr/>
        </p:nvSpPr>
        <p:spPr bwMode="auto">
          <a:xfrm>
            <a:off x="3844965" y="2052563"/>
            <a:ext cx="3653859" cy="456979"/>
          </a:xfrm>
          <a:prstGeom prst="roundRect">
            <a:avLst/>
          </a:prstGeom>
          <a:noFill/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词法分析器</a:t>
            </a:r>
          </a:p>
        </p:txBody>
      </p:sp>
      <p:sp>
        <p:nvSpPr>
          <p:cNvPr id="6" name="圆角矩形 34">
            <a:extLst>
              <a:ext uri="{FF2B5EF4-FFF2-40B4-BE49-F238E27FC236}">
                <a16:creationId xmlns:a16="http://schemas.microsoft.com/office/drawing/2014/main" id="{503E8128-8581-4F82-B4B6-C1180D64C3E8}"/>
              </a:ext>
            </a:extLst>
          </p:cNvPr>
          <p:cNvSpPr/>
          <p:nvPr/>
        </p:nvSpPr>
        <p:spPr bwMode="auto">
          <a:xfrm>
            <a:off x="3865879" y="2972637"/>
            <a:ext cx="3653859" cy="456979"/>
          </a:xfrm>
          <a:prstGeom prst="roundRect">
            <a:avLst/>
          </a:prstGeom>
          <a:solidFill>
            <a:srgbClr val="FFFFFF"/>
          </a:solidFill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语法分析器</a:t>
            </a:r>
          </a:p>
        </p:txBody>
      </p:sp>
      <p:sp>
        <p:nvSpPr>
          <p:cNvPr id="7" name="圆角矩形 35">
            <a:extLst>
              <a:ext uri="{FF2B5EF4-FFF2-40B4-BE49-F238E27FC236}">
                <a16:creationId xmlns:a16="http://schemas.microsoft.com/office/drawing/2014/main" id="{C16D7E3F-5EA1-461D-95C9-82C799F5EC80}"/>
              </a:ext>
            </a:extLst>
          </p:cNvPr>
          <p:cNvSpPr/>
          <p:nvPr/>
        </p:nvSpPr>
        <p:spPr bwMode="auto">
          <a:xfrm>
            <a:off x="3865878" y="3891799"/>
            <a:ext cx="3653859" cy="456979"/>
          </a:xfrm>
          <a:prstGeom prst="roundRect">
            <a:avLst/>
          </a:prstGeom>
          <a:solidFill>
            <a:srgbClr val="FFFFFF"/>
          </a:solidFill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语义分析与中间代码生成器</a:t>
            </a:r>
          </a:p>
        </p:txBody>
      </p:sp>
      <p:sp>
        <p:nvSpPr>
          <p:cNvPr id="8" name="圆角矩形 36">
            <a:extLst>
              <a:ext uri="{FF2B5EF4-FFF2-40B4-BE49-F238E27FC236}">
                <a16:creationId xmlns:a16="http://schemas.microsoft.com/office/drawing/2014/main" id="{5FCB16D9-C135-46C7-978E-29B77FA6CC21}"/>
              </a:ext>
            </a:extLst>
          </p:cNvPr>
          <p:cNvSpPr/>
          <p:nvPr/>
        </p:nvSpPr>
        <p:spPr bwMode="auto">
          <a:xfrm>
            <a:off x="3865878" y="4806345"/>
            <a:ext cx="3653859" cy="456979"/>
          </a:xfrm>
          <a:prstGeom prst="roundRect">
            <a:avLst/>
          </a:prstGeom>
          <a:solidFill>
            <a:srgbClr val="FFFFFF"/>
          </a:solidFill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代码优化</a:t>
            </a:r>
          </a:p>
        </p:txBody>
      </p:sp>
      <p:sp>
        <p:nvSpPr>
          <p:cNvPr id="9" name="圆角矩形 37">
            <a:extLst>
              <a:ext uri="{FF2B5EF4-FFF2-40B4-BE49-F238E27FC236}">
                <a16:creationId xmlns:a16="http://schemas.microsoft.com/office/drawing/2014/main" id="{879E6155-5119-4C0E-A237-5B4B40E1A321}"/>
              </a:ext>
            </a:extLst>
          </p:cNvPr>
          <p:cNvSpPr/>
          <p:nvPr/>
        </p:nvSpPr>
        <p:spPr bwMode="auto">
          <a:xfrm>
            <a:off x="3865878" y="5722260"/>
            <a:ext cx="3653859" cy="456979"/>
          </a:xfrm>
          <a:prstGeom prst="roundRect">
            <a:avLst/>
          </a:prstGeom>
          <a:solidFill>
            <a:srgbClr val="FFFFFF"/>
          </a:solidFill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目标代码生成器</a:t>
            </a:r>
          </a:p>
        </p:txBody>
      </p:sp>
      <p:sp>
        <p:nvSpPr>
          <p:cNvPr id="10" name="下箭头 38">
            <a:extLst>
              <a:ext uri="{FF2B5EF4-FFF2-40B4-BE49-F238E27FC236}">
                <a16:creationId xmlns:a16="http://schemas.microsoft.com/office/drawing/2014/main" id="{B767ED85-7C80-413D-94FA-44725E4E89B8}"/>
              </a:ext>
            </a:extLst>
          </p:cNvPr>
          <p:cNvSpPr/>
          <p:nvPr/>
        </p:nvSpPr>
        <p:spPr>
          <a:xfrm>
            <a:off x="5590262" y="2543802"/>
            <a:ext cx="162219" cy="403608"/>
          </a:xfrm>
          <a:prstGeom prst="down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/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11" name="下箭头 39">
            <a:extLst>
              <a:ext uri="{FF2B5EF4-FFF2-40B4-BE49-F238E27FC236}">
                <a16:creationId xmlns:a16="http://schemas.microsoft.com/office/drawing/2014/main" id="{F4E4A356-BB5D-4F43-B70D-BA99F9FFE1B3}"/>
              </a:ext>
            </a:extLst>
          </p:cNvPr>
          <p:cNvSpPr/>
          <p:nvPr/>
        </p:nvSpPr>
        <p:spPr>
          <a:xfrm>
            <a:off x="5590262" y="3457822"/>
            <a:ext cx="162219" cy="403608"/>
          </a:xfrm>
          <a:prstGeom prst="down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/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12" name="下箭头 40">
            <a:extLst>
              <a:ext uri="{FF2B5EF4-FFF2-40B4-BE49-F238E27FC236}">
                <a16:creationId xmlns:a16="http://schemas.microsoft.com/office/drawing/2014/main" id="{347DC156-AECF-419C-8D7F-C83260E6A43E}"/>
              </a:ext>
            </a:extLst>
          </p:cNvPr>
          <p:cNvSpPr/>
          <p:nvPr/>
        </p:nvSpPr>
        <p:spPr>
          <a:xfrm>
            <a:off x="5590262" y="4384032"/>
            <a:ext cx="162219" cy="403608"/>
          </a:xfrm>
          <a:prstGeom prst="down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下箭头 41">
            <a:extLst>
              <a:ext uri="{FF2B5EF4-FFF2-40B4-BE49-F238E27FC236}">
                <a16:creationId xmlns:a16="http://schemas.microsoft.com/office/drawing/2014/main" id="{D799BD44-AB8D-42D2-BC85-DACDA8022782}"/>
              </a:ext>
            </a:extLst>
          </p:cNvPr>
          <p:cNvSpPr/>
          <p:nvPr/>
        </p:nvSpPr>
        <p:spPr>
          <a:xfrm>
            <a:off x="5590262" y="5294876"/>
            <a:ext cx="162219" cy="403608"/>
          </a:xfrm>
          <a:prstGeom prst="down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下箭头 47">
            <a:extLst>
              <a:ext uri="{FF2B5EF4-FFF2-40B4-BE49-F238E27FC236}">
                <a16:creationId xmlns:a16="http://schemas.microsoft.com/office/drawing/2014/main" id="{52F738F8-C035-4561-87B5-ABEFB4D4864A}"/>
              </a:ext>
            </a:extLst>
          </p:cNvPr>
          <p:cNvSpPr/>
          <p:nvPr/>
        </p:nvSpPr>
        <p:spPr>
          <a:xfrm>
            <a:off x="5590262" y="6219436"/>
            <a:ext cx="162219" cy="403608"/>
          </a:xfrm>
          <a:prstGeom prst="down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5" name="下箭头 53">
            <a:extLst>
              <a:ext uri="{FF2B5EF4-FFF2-40B4-BE49-F238E27FC236}">
                <a16:creationId xmlns:a16="http://schemas.microsoft.com/office/drawing/2014/main" id="{7EABE98B-F739-43A3-A776-69F62D338019}"/>
              </a:ext>
            </a:extLst>
          </p:cNvPr>
          <p:cNvSpPr/>
          <p:nvPr/>
        </p:nvSpPr>
        <p:spPr>
          <a:xfrm>
            <a:off x="5584145" y="1572718"/>
            <a:ext cx="162219" cy="403608"/>
          </a:xfrm>
          <a:prstGeom prst="down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/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7E78A3B-82A6-4C87-B34A-DF33FB8AC1D5}"/>
              </a:ext>
            </a:extLst>
          </p:cNvPr>
          <p:cNvSpPr txBox="1"/>
          <p:nvPr/>
        </p:nvSpPr>
        <p:spPr>
          <a:xfrm>
            <a:off x="6046044" y="254555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单词符号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DDADF52-33AC-4B32-9A56-D598772342B5}"/>
              </a:ext>
            </a:extLst>
          </p:cNvPr>
          <p:cNvSpPr txBox="1"/>
          <p:nvPr/>
        </p:nvSpPr>
        <p:spPr>
          <a:xfrm>
            <a:off x="6046044" y="156534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源程序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AB49F37-E31F-4AD1-A6D4-FDC8B07FA795}"/>
              </a:ext>
            </a:extLst>
          </p:cNvPr>
          <p:cNvSpPr txBox="1"/>
          <p:nvPr/>
        </p:nvSpPr>
        <p:spPr>
          <a:xfrm>
            <a:off x="6046044" y="4403082"/>
            <a:ext cx="1856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中间代码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(TAC)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EAE9D44-EADC-4656-ABDD-C6980D7C8D6A}"/>
              </a:ext>
            </a:extLst>
          </p:cNvPr>
          <p:cNvSpPr txBox="1"/>
          <p:nvPr/>
        </p:nvSpPr>
        <p:spPr>
          <a:xfrm>
            <a:off x="6053293" y="3506007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语法树</a:t>
            </a:r>
          </a:p>
          <a:p>
            <a:pPr defTabSz="457200"/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8807A03-0A76-43C3-9809-E7455CBECE66}"/>
              </a:ext>
            </a:extLst>
          </p:cNvPr>
          <p:cNvSpPr txBox="1"/>
          <p:nvPr/>
        </p:nvSpPr>
        <p:spPr>
          <a:xfrm>
            <a:off x="6046044" y="626685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</a:rPr>
              <a:t>目标代码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CB3EE69-392C-43E1-8757-021563D97FA5}"/>
              </a:ext>
            </a:extLst>
          </p:cNvPr>
          <p:cNvSpPr txBox="1"/>
          <p:nvPr/>
        </p:nvSpPr>
        <p:spPr>
          <a:xfrm>
            <a:off x="6053293" y="5300091"/>
            <a:ext cx="1856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中间代码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黑体" panose="02010609060101010101" pitchFamily="49" charset="-122"/>
              </a:rPr>
              <a:t>(TAC)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  <a:ea typeface="黑体" panose="02010609060101010101" pitchFamily="49" charset="-122"/>
            </a:endParaRPr>
          </a:p>
        </p:txBody>
      </p:sp>
      <p:sp>
        <p:nvSpPr>
          <p:cNvPr id="22" name="圆角矩形 76">
            <a:extLst>
              <a:ext uri="{FF2B5EF4-FFF2-40B4-BE49-F238E27FC236}">
                <a16:creationId xmlns:a16="http://schemas.microsoft.com/office/drawing/2014/main" id="{CAE23DEF-FC06-4E94-A193-269AA9C03108}"/>
              </a:ext>
            </a:extLst>
          </p:cNvPr>
          <p:cNvSpPr/>
          <p:nvPr/>
        </p:nvSpPr>
        <p:spPr bwMode="auto">
          <a:xfrm>
            <a:off x="2500220" y="2039119"/>
            <a:ext cx="506000" cy="4140120"/>
          </a:xfrm>
          <a:prstGeom prst="roundRect">
            <a:avLst/>
          </a:prstGeom>
          <a:solidFill>
            <a:schemeClr val="bg1"/>
          </a:solidFill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eaVert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符号表管理</a:t>
            </a:r>
          </a:p>
        </p:txBody>
      </p:sp>
      <p:sp>
        <p:nvSpPr>
          <p:cNvPr id="23" name="圆角矩形 77">
            <a:extLst>
              <a:ext uri="{FF2B5EF4-FFF2-40B4-BE49-F238E27FC236}">
                <a16:creationId xmlns:a16="http://schemas.microsoft.com/office/drawing/2014/main" id="{ED0BC446-3579-4D0F-9BF0-72F25C223186}"/>
              </a:ext>
            </a:extLst>
          </p:cNvPr>
          <p:cNvSpPr/>
          <p:nvPr/>
        </p:nvSpPr>
        <p:spPr bwMode="auto">
          <a:xfrm>
            <a:off x="8370667" y="2022820"/>
            <a:ext cx="506000" cy="4140120"/>
          </a:xfrm>
          <a:prstGeom prst="roundRect">
            <a:avLst/>
          </a:prstGeom>
          <a:solidFill>
            <a:srgbClr val="FFFFFF"/>
          </a:solidFill>
          <a:ln w="28575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eaVert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出错处理</a:t>
            </a:r>
          </a:p>
        </p:txBody>
      </p:sp>
      <p:sp>
        <p:nvSpPr>
          <p:cNvPr id="24" name="左右箭头 78">
            <a:extLst>
              <a:ext uri="{FF2B5EF4-FFF2-40B4-BE49-F238E27FC236}">
                <a16:creationId xmlns:a16="http://schemas.microsoft.com/office/drawing/2014/main" id="{9EC2F560-EE24-4D0A-81A1-82613907C504}"/>
              </a:ext>
            </a:extLst>
          </p:cNvPr>
          <p:cNvSpPr/>
          <p:nvPr/>
        </p:nvSpPr>
        <p:spPr>
          <a:xfrm>
            <a:off x="3079860" y="2166807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5" name="左右箭头 79">
            <a:extLst>
              <a:ext uri="{FF2B5EF4-FFF2-40B4-BE49-F238E27FC236}">
                <a16:creationId xmlns:a16="http://schemas.microsoft.com/office/drawing/2014/main" id="{51F94104-BF23-4146-AC62-9B428593EB7F}"/>
              </a:ext>
            </a:extLst>
          </p:cNvPr>
          <p:cNvSpPr/>
          <p:nvPr/>
        </p:nvSpPr>
        <p:spPr>
          <a:xfrm>
            <a:off x="3085347" y="3086881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6" name="左右箭头 80">
            <a:extLst>
              <a:ext uri="{FF2B5EF4-FFF2-40B4-BE49-F238E27FC236}">
                <a16:creationId xmlns:a16="http://schemas.microsoft.com/office/drawing/2014/main" id="{062E5F7B-D625-4269-917B-29B24A87F21A}"/>
              </a:ext>
            </a:extLst>
          </p:cNvPr>
          <p:cNvSpPr/>
          <p:nvPr/>
        </p:nvSpPr>
        <p:spPr>
          <a:xfrm>
            <a:off x="3079860" y="4000515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" name="左右箭头 81">
            <a:extLst>
              <a:ext uri="{FF2B5EF4-FFF2-40B4-BE49-F238E27FC236}">
                <a16:creationId xmlns:a16="http://schemas.microsoft.com/office/drawing/2014/main" id="{20C2652B-4B2E-4D74-A34E-42B102D05C70}"/>
              </a:ext>
            </a:extLst>
          </p:cNvPr>
          <p:cNvSpPr/>
          <p:nvPr/>
        </p:nvSpPr>
        <p:spPr>
          <a:xfrm>
            <a:off x="3107973" y="4920589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8" name="左右箭头 82">
            <a:extLst>
              <a:ext uri="{FF2B5EF4-FFF2-40B4-BE49-F238E27FC236}">
                <a16:creationId xmlns:a16="http://schemas.microsoft.com/office/drawing/2014/main" id="{BBE4F1AC-94BC-459E-A8E5-98D24545EB40}"/>
              </a:ext>
            </a:extLst>
          </p:cNvPr>
          <p:cNvSpPr/>
          <p:nvPr/>
        </p:nvSpPr>
        <p:spPr>
          <a:xfrm>
            <a:off x="3079860" y="5836504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9" name="左右箭头 83">
            <a:extLst>
              <a:ext uri="{FF2B5EF4-FFF2-40B4-BE49-F238E27FC236}">
                <a16:creationId xmlns:a16="http://schemas.microsoft.com/office/drawing/2014/main" id="{C537F332-80E3-4B80-B3C9-3FA18FC744C6}"/>
              </a:ext>
            </a:extLst>
          </p:cNvPr>
          <p:cNvSpPr/>
          <p:nvPr/>
        </p:nvSpPr>
        <p:spPr>
          <a:xfrm>
            <a:off x="7584804" y="2172903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0" name="左右箭头 84">
            <a:extLst>
              <a:ext uri="{FF2B5EF4-FFF2-40B4-BE49-F238E27FC236}">
                <a16:creationId xmlns:a16="http://schemas.microsoft.com/office/drawing/2014/main" id="{DC3E943C-930F-49A3-BCC0-CFB30D7DBDF5}"/>
              </a:ext>
            </a:extLst>
          </p:cNvPr>
          <p:cNvSpPr/>
          <p:nvPr/>
        </p:nvSpPr>
        <p:spPr>
          <a:xfrm>
            <a:off x="7590291" y="3092977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1" name="左右箭头 85">
            <a:extLst>
              <a:ext uri="{FF2B5EF4-FFF2-40B4-BE49-F238E27FC236}">
                <a16:creationId xmlns:a16="http://schemas.microsoft.com/office/drawing/2014/main" id="{792729B4-C901-4A7F-B108-E8ABF74E98C9}"/>
              </a:ext>
            </a:extLst>
          </p:cNvPr>
          <p:cNvSpPr/>
          <p:nvPr/>
        </p:nvSpPr>
        <p:spPr>
          <a:xfrm>
            <a:off x="7584804" y="4006611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2" name="左右箭头 86">
            <a:extLst>
              <a:ext uri="{FF2B5EF4-FFF2-40B4-BE49-F238E27FC236}">
                <a16:creationId xmlns:a16="http://schemas.microsoft.com/office/drawing/2014/main" id="{7D731F0C-FC35-4F9C-B773-CF5717CE1263}"/>
              </a:ext>
            </a:extLst>
          </p:cNvPr>
          <p:cNvSpPr/>
          <p:nvPr/>
        </p:nvSpPr>
        <p:spPr>
          <a:xfrm>
            <a:off x="7612917" y="4926685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3" name="左右箭头 87">
            <a:extLst>
              <a:ext uri="{FF2B5EF4-FFF2-40B4-BE49-F238E27FC236}">
                <a16:creationId xmlns:a16="http://schemas.microsoft.com/office/drawing/2014/main" id="{6870BFA4-F0A3-4F5C-B5D6-2FE3B14731F8}"/>
              </a:ext>
            </a:extLst>
          </p:cNvPr>
          <p:cNvSpPr/>
          <p:nvPr/>
        </p:nvSpPr>
        <p:spPr>
          <a:xfrm>
            <a:off x="7584804" y="5842600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4" name="圆角矩形 88">
            <a:extLst>
              <a:ext uri="{FF2B5EF4-FFF2-40B4-BE49-F238E27FC236}">
                <a16:creationId xmlns:a16="http://schemas.microsoft.com/office/drawing/2014/main" id="{74FDA4C2-67F1-4C71-BAD0-50C9DA233EE0}"/>
              </a:ext>
            </a:extLst>
          </p:cNvPr>
          <p:cNvSpPr/>
          <p:nvPr/>
        </p:nvSpPr>
        <p:spPr bwMode="auto">
          <a:xfrm>
            <a:off x="3844965" y="2982859"/>
            <a:ext cx="3653859" cy="457200"/>
          </a:xfrm>
          <a:prstGeom prst="roundRect">
            <a:avLst/>
          </a:prstGeom>
          <a:noFill/>
          <a:ln w="63500" cap="rnd" cmpd="sng" algn="ctr">
            <a:solidFill>
              <a:srgbClr val="FF0000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85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95874-30F4-4F89-ADC9-606589F2D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7536547" cy="617641"/>
          </a:xfrm>
        </p:spPr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　确定的自顶向下语法分析思想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031D84-D6ED-4A05-AF1D-24185E0EF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6261449" cy="563702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4.3 </a:t>
            </a:r>
            <a:r>
              <a:rPr lang="zh-CN" altLang="en-US" sz="2800" dirty="0"/>
              <a:t>文法</a:t>
            </a:r>
            <a:r>
              <a:rPr lang="en-US" altLang="zh-CN" sz="2800" dirty="0"/>
              <a:t>G3[S]: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         ① 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S→aA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) = {a}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        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②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Select(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S→ d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) = {d}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        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③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A→bAS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) = {b}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        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④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A→ε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) =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{</a:t>
            </a:r>
            <a:r>
              <a:rPr lang="en-US" altLang="zh-CN" sz="2400" dirty="0" err="1">
                <a:solidFill>
                  <a:srgbClr val="C00000"/>
                </a:solidFill>
                <a:latin typeface="+mn-ea"/>
                <a:ea typeface="+mn-ea"/>
              </a:rPr>
              <a:t>a,d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,#}</a:t>
            </a: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串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w=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abd</a:t>
            </a:r>
            <a:r>
              <a:rPr lang="en-US" altLang="zh-CN" sz="2400" dirty="0">
                <a:latin typeface="+mn-ea"/>
              </a:rPr>
              <a:t> </a:t>
            </a:r>
          </a:p>
          <a:p>
            <a:r>
              <a:rPr lang="zh-CN" altLang="en-US" sz="2800" dirty="0"/>
              <a:t>推导过程</a:t>
            </a:r>
            <a:r>
              <a:rPr lang="en-US" altLang="zh-CN" sz="2800" dirty="0"/>
              <a:t>: 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S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 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a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A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              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a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  <a:sym typeface="Symbol" pitchFamily="18" charset="2"/>
              </a:rPr>
              <a:t>bd</a:t>
            </a:r>
            <a:endParaRPr lang="en-US" altLang="zh-CN" sz="2400" dirty="0">
              <a:solidFill>
                <a:srgbClr val="0000FF"/>
              </a:solidFill>
              <a:latin typeface="+mn-ea"/>
              <a:ea typeface="+mn-ea"/>
              <a:sym typeface="Symbol" pitchFamily="18" charset="2"/>
            </a:endParaRP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   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ab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AS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          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ab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  <a:sym typeface="Symbol" pitchFamily="18" charset="2"/>
              </a:rPr>
              <a:t>d</a:t>
            </a:r>
            <a:endParaRPr lang="en-US" altLang="zh-CN" sz="2400" dirty="0">
              <a:solidFill>
                <a:srgbClr val="0000FF"/>
              </a:solidFill>
              <a:latin typeface="+mn-ea"/>
              <a:ea typeface="+mn-ea"/>
              <a:sym typeface="Symbol" pitchFamily="18" charset="2"/>
            </a:endParaRP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   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ab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S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            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ab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  <a:sym typeface="Symbol" pitchFamily="18" charset="2"/>
              </a:rPr>
              <a:t>d</a:t>
            </a:r>
            <a:endParaRPr lang="en-US" altLang="zh-CN" sz="2400" dirty="0">
              <a:solidFill>
                <a:srgbClr val="0000FF"/>
              </a:solidFill>
              <a:latin typeface="+mn-ea"/>
              <a:ea typeface="+mn-ea"/>
              <a:sym typeface="Symbol" pitchFamily="18" charset="2"/>
            </a:endParaRP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  <a:sym typeface="Symbol" pitchFamily="18" charset="2"/>
              </a:rPr>
              <a:t>   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abd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             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abd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  <a:sym typeface="Symbol" pitchFamily="18" charset="2"/>
              </a:rPr>
              <a:t> </a:t>
            </a:r>
            <a:endParaRPr lang="zh-CN" altLang="en-US" sz="24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F49B4A-C335-4DB1-AEEB-2B3BD5463ECB}"/>
              </a:ext>
            </a:extLst>
          </p:cNvPr>
          <p:cNvSpPr txBox="1"/>
          <p:nvPr/>
        </p:nvSpPr>
        <p:spPr>
          <a:xfrm>
            <a:off x="8212640" y="176888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S</a:t>
            </a:r>
            <a:endParaRPr lang="zh-CN" altLang="en-US" sz="2400" dirty="0"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EA0632-00F0-47D4-946B-C62ADE37A2A6}"/>
              </a:ext>
            </a:extLst>
          </p:cNvPr>
          <p:cNvSpPr txBox="1"/>
          <p:nvPr/>
        </p:nvSpPr>
        <p:spPr>
          <a:xfrm>
            <a:off x="6916373" y="111390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语法树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4FFCAE-608B-488E-BEFE-6F4E616B34B6}"/>
              </a:ext>
            </a:extLst>
          </p:cNvPr>
          <p:cNvSpPr txBox="1"/>
          <p:nvPr/>
        </p:nvSpPr>
        <p:spPr>
          <a:xfrm>
            <a:off x="7739823" y="2435505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a</a:t>
            </a:r>
            <a:endParaRPr lang="zh-CN" altLang="en-US" sz="2400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C705D7-898C-4408-B7A1-2C2965C0A8FE}"/>
              </a:ext>
            </a:extLst>
          </p:cNvPr>
          <p:cNvSpPr txBox="1"/>
          <p:nvPr/>
        </p:nvSpPr>
        <p:spPr>
          <a:xfrm>
            <a:off x="8588706" y="2435504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A</a:t>
            </a:r>
            <a:endParaRPr lang="zh-CN" altLang="en-US" sz="2400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E86F16-A344-4079-A825-761F888E7641}"/>
              </a:ext>
            </a:extLst>
          </p:cNvPr>
          <p:cNvSpPr txBox="1"/>
          <p:nvPr/>
        </p:nvSpPr>
        <p:spPr>
          <a:xfrm>
            <a:off x="7945490" y="3319622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b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65B460-BA22-48EC-AF26-00D06FAC57DA}"/>
              </a:ext>
            </a:extLst>
          </p:cNvPr>
          <p:cNvSpPr txBox="1"/>
          <p:nvPr/>
        </p:nvSpPr>
        <p:spPr>
          <a:xfrm>
            <a:off x="8588706" y="3319623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A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53E94F-4BBB-4B39-ADDC-6D3F1D06BF99}"/>
              </a:ext>
            </a:extLst>
          </p:cNvPr>
          <p:cNvSpPr txBox="1"/>
          <p:nvPr/>
        </p:nvSpPr>
        <p:spPr>
          <a:xfrm>
            <a:off x="9337591" y="331962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S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35A0323-1ADB-4B8F-B930-75EACDD63D01}"/>
              </a:ext>
            </a:extLst>
          </p:cNvPr>
          <p:cNvSpPr txBox="1"/>
          <p:nvPr/>
        </p:nvSpPr>
        <p:spPr>
          <a:xfrm>
            <a:off x="8602497" y="4288028"/>
            <a:ext cx="3734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sz="2400" dirty="0">
                <a:latin typeface="+mn-ea"/>
                <a:ea typeface="+mn-ea"/>
              </a:rPr>
              <a:t>ε</a:t>
            </a:r>
            <a:endParaRPr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833A1C-0A75-49A3-B0F4-1C0423317F7D}"/>
              </a:ext>
            </a:extLst>
          </p:cNvPr>
          <p:cNvSpPr txBox="1"/>
          <p:nvPr/>
        </p:nvSpPr>
        <p:spPr>
          <a:xfrm>
            <a:off x="9342173" y="4284709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d</a:t>
            </a:r>
            <a:endParaRPr lang="zh-CN" altLang="en-US" sz="2400" dirty="0">
              <a:latin typeface="+mn-ea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42FF881-7B7A-43BD-9833-FCAD8F12F13C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7921123" y="2230548"/>
            <a:ext cx="472817" cy="2049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E53EA4D-5A9E-4FB8-80AB-AC40A457850C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8393940" y="2230548"/>
            <a:ext cx="395302" cy="2049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660C5AB-F378-49C7-ABFB-90A631ABD50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8136408" y="2897169"/>
            <a:ext cx="652834" cy="4224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AF96606-9767-49D4-A587-5963771E3ADF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8789242" y="2897169"/>
            <a:ext cx="0" cy="4224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C9EE680-8E64-482A-8675-A695DC425A3D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8789242" y="2897169"/>
            <a:ext cx="729649" cy="4224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4EB44FF-8A36-449F-A49B-4A0038C2365B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8789242" y="3781288"/>
            <a:ext cx="0" cy="5067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3B9F1F8-199C-4C16-AA8D-3506C6CE329B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9518891" y="3781288"/>
            <a:ext cx="14200" cy="5034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20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319C59-7454-455C-8F0B-CE0EACD85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　确定的自顶向下语法分析思想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122F58-51E3-4717-BBA5-D98CF1910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z="2800" dirty="0"/>
              <a:t>LL(1)</a:t>
            </a:r>
            <a:r>
              <a:rPr lang="zh-CN" altLang="en-US" sz="2800" dirty="0"/>
              <a:t>文法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>
                <a:solidFill>
                  <a:srgbClr val="C00000"/>
                </a:solidFill>
              </a:rPr>
              <a:t>定义</a:t>
            </a:r>
            <a:r>
              <a:rPr lang="en-US" altLang="zh-CN" sz="2800" dirty="0">
                <a:solidFill>
                  <a:srgbClr val="C00000"/>
                </a:solidFill>
              </a:rPr>
              <a:t>4.4 </a:t>
            </a:r>
            <a:r>
              <a:rPr lang="zh-CN" altLang="en-US" sz="2800" b="0" dirty="0"/>
              <a:t>文法</a:t>
            </a:r>
            <a:r>
              <a:rPr lang="en-US" altLang="zh-CN" sz="2800" b="0" dirty="0"/>
              <a:t>G</a:t>
            </a:r>
            <a:r>
              <a:rPr lang="zh-CN" altLang="en-US" sz="2800" b="0" dirty="0"/>
              <a:t>是</a:t>
            </a:r>
            <a:r>
              <a:rPr lang="en-US" altLang="zh-CN" sz="2800" b="0" dirty="0">
                <a:solidFill>
                  <a:srgbClr val="C00000"/>
                </a:solidFill>
              </a:rPr>
              <a:t>LL(1)</a:t>
            </a:r>
            <a:r>
              <a:rPr lang="zh-CN" altLang="en-US" sz="2800" b="0" dirty="0"/>
              <a:t>的，当且仅当对所有</a:t>
            </a:r>
            <a:r>
              <a:rPr lang="en-US" altLang="zh-CN" sz="2800" b="0" dirty="0"/>
              <a:t>A</a:t>
            </a:r>
            <a:r>
              <a:rPr lang="en-US" altLang="zh-CN" sz="28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∈</a:t>
            </a:r>
            <a:r>
              <a:rPr lang="en-US" altLang="zh-CN" sz="2800" b="0" dirty="0"/>
              <a:t>V</a:t>
            </a:r>
            <a:r>
              <a:rPr lang="en-US" altLang="zh-CN" sz="2800" b="0" baseline="-25000" dirty="0"/>
              <a:t>N</a:t>
            </a:r>
            <a:r>
              <a:rPr lang="zh-CN" altLang="en-US" sz="2800" b="0"/>
              <a:t>的任意两</a:t>
            </a:r>
            <a:r>
              <a:rPr lang="zh-CN" altLang="en-US" sz="2800" b="0" dirty="0"/>
              <a:t>个不同产生式</a:t>
            </a:r>
            <a:r>
              <a:rPr lang="en-US" altLang="zh-CN" sz="2800" b="0" dirty="0"/>
              <a:t>A→</a:t>
            </a:r>
            <a:r>
              <a:rPr lang="el-GR" altLang="zh-CN" sz="2800" b="0" dirty="0"/>
              <a:t>α</a:t>
            </a:r>
            <a:r>
              <a:rPr lang="zh-CN" altLang="el-GR" sz="2800" b="0" dirty="0"/>
              <a:t>，</a:t>
            </a:r>
            <a:r>
              <a:rPr lang="en-US" altLang="zh-CN" sz="2800" b="0" dirty="0"/>
              <a:t>A→</a:t>
            </a:r>
            <a:r>
              <a:rPr lang="el-GR" altLang="zh-CN" sz="2800" b="0" dirty="0"/>
              <a:t>β</a:t>
            </a:r>
            <a:r>
              <a:rPr lang="zh-CN" altLang="el-GR" sz="2800" b="0" dirty="0"/>
              <a:t>，</a:t>
            </a:r>
            <a:r>
              <a:rPr lang="zh-CN" altLang="en-US" sz="2800" b="0" dirty="0"/>
              <a:t>满足</a:t>
            </a:r>
            <a:r>
              <a:rPr lang="en-US" altLang="zh-CN" sz="2800" b="0" dirty="0">
                <a:solidFill>
                  <a:srgbClr val="C00000"/>
                </a:solidFill>
              </a:rPr>
              <a:t>SELECT(A→</a:t>
            </a:r>
            <a:r>
              <a:rPr lang="el-GR" altLang="zh-CN" sz="2800" b="0" dirty="0">
                <a:solidFill>
                  <a:srgbClr val="C00000"/>
                </a:solidFill>
              </a:rPr>
              <a:t>α) ∩ </a:t>
            </a:r>
            <a:r>
              <a:rPr lang="en-US" altLang="zh-CN" sz="2800" b="0" dirty="0">
                <a:solidFill>
                  <a:srgbClr val="C00000"/>
                </a:solidFill>
              </a:rPr>
              <a:t>SELECT(A→</a:t>
            </a:r>
            <a:r>
              <a:rPr lang="el-GR" altLang="zh-CN" sz="2800" b="0" dirty="0">
                <a:solidFill>
                  <a:srgbClr val="C00000"/>
                </a:solidFill>
              </a:rPr>
              <a:t>β) = Φ </a:t>
            </a:r>
            <a:r>
              <a:rPr lang="zh-CN" altLang="en-US" sz="2800" b="0" dirty="0"/>
              <a:t>其中，</a:t>
            </a:r>
            <a:r>
              <a:rPr lang="el-GR" altLang="zh-CN" sz="2800" b="0" dirty="0"/>
              <a:t>α</a:t>
            </a:r>
            <a:r>
              <a:rPr lang="zh-CN" altLang="el-GR" sz="2800" b="0" dirty="0"/>
              <a:t>、</a:t>
            </a:r>
            <a:r>
              <a:rPr lang="el-GR" altLang="zh-CN" sz="2800" b="0" dirty="0"/>
              <a:t>β</a:t>
            </a:r>
            <a:r>
              <a:rPr lang="zh-CN" altLang="en-US" sz="2800" b="0" dirty="0"/>
              <a:t>不能同时推导出</a:t>
            </a:r>
            <a:r>
              <a:rPr lang="el-GR" altLang="zh-CN" sz="2800" b="0" dirty="0"/>
              <a:t>ε</a:t>
            </a:r>
            <a:r>
              <a:rPr lang="zh-CN" altLang="el-GR" sz="2800" b="0" dirty="0"/>
              <a:t>。</a:t>
            </a:r>
            <a:endParaRPr lang="en-US" altLang="zh-CN" sz="2800" b="0" dirty="0"/>
          </a:p>
          <a:p>
            <a:r>
              <a:rPr lang="en-US" altLang="zh-CN" sz="2800" b="0" dirty="0"/>
              <a:t>L – Left to right parsing </a:t>
            </a:r>
            <a:r>
              <a:rPr lang="zh-CN" altLang="en-US" sz="2800" b="0" dirty="0">
                <a:solidFill>
                  <a:srgbClr val="0000FF"/>
                </a:solidFill>
              </a:rPr>
              <a:t>从左至右</a:t>
            </a:r>
            <a:r>
              <a:rPr lang="zh-CN" altLang="en-US" sz="2800" b="0" dirty="0"/>
              <a:t>分析</a:t>
            </a:r>
            <a:r>
              <a:rPr lang="en-US" altLang="zh-CN" sz="2800" b="0" dirty="0"/>
              <a:t>token</a:t>
            </a:r>
          </a:p>
          <a:p>
            <a:r>
              <a:rPr lang="en-US" altLang="zh-CN" sz="2800" b="0" dirty="0"/>
              <a:t>L – Left-most derivation </a:t>
            </a:r>
            <a:r>
              <a:rPr lang="zh-CN" altLang="en-US" sz="2800" b="0" dirty="0">
                <a:solidFill>
                  <a:srgbClr val="0000FF"/>
                </a:solidFill>
              </a:rPr>
              <a:t>最左推导</a:t>
            </a:r>
            <a:endParaRPr lang="en-US" altLang="zh-CN" sz="2800" b="0" dirty="0">
              <a:solidFill>
                <a:srgbClr val="0000FF"/>
              </a:solidFill>
            </a:endParaRPr>
          </a:p>
          <a:p>
            <a:r>
              <a:rPr lang="en-US" altLang="zh-CN" sz="2800" b="0" dirty="0"/>
              <a:t>1 –</a:t>
            </a:r>
            <a:r>
              <a:rPr lang="zh-CN" altLang="en-US" sz="2800" b="0" dirty="0"/>
              <a:t>只需向右看</a:t>
            </a:r>
            <a:r>
              <a:rPr lang="en-US" altLang="zh-CN" sz="2800" b="0" dirty="0">
                <a:solidFill>
                  <a:srgbClr val="0000FF"/>
                </a:solidFill>
              </a:rPr>
              <a:t>1</a:t>
            </a:r>
            <a:r>
              <a:rPr lang="zh-CN" altLang="en-US" sz="2800" b="0" dirty="0"/>
              <a:t>个符号便可以决定选择哪个产生式进行推导</a:t>
            </a:r>
            <a:endParaRPr lang="en-US" altLang="zh-CN" sz="2800" b="0" dirty="0"/>
          </a:p>
          <a:p>
            <a:endParaRPr lang="en-US" altLang="zh-CN" sz="2800" b="0" dirty="0"/>
          </a:p>
          <a:p>
            <a:r>
              <a:rPr lang="zh-CN" altLang="en-US" sz="2800" b="0" dirty="0"/>
              <a:t>确定的，无二义性的</a:t>
            </a:r>
          </a:p>
        </p:txBody>
      </p:sp>
    </p:spTree>
    <p:extLst>
      <p:ext uri="{BB962C8B-B14F-4D97-AF65-F5344CB8AC3E}">
        <p14:creationId xmlns:p14="http://schemas.microsoft.com/office/powerpoint/2010/main" val="980750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82E8C-0FE9-4797-8A41-122E8098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　确定的自顶向下语法分析思想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AD0E28-EC43-496A-9CF9-043AECD07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6370178" cy="563702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4.4</a:t>
            </a:r>
            <a:r>
              <a:rPr lang="zh-CN" altLang="en-US" sz="2800" dirty="0"/>
              <a:t>  文法</a:t>
            </a:r>
            <a:r>
              <a:rPr lang="en-US" altLang="zh-CN" sz="2800" dirty="0"/>
              <a:t>G[S]</a:t>
            </a:r>
            <a:r>
              <a:rPr lang="zh-CN" altLang="en-US" sz="2800" dirty="0"/>
              <a:t>是</a:t>
            </a:r>
            <a:r>
              <a:rPr lang="en-US" altLang="zh-CN" sz="2800" dirty="0"/>
              <a:t>LL(1)</a:t>
            </a:r>
            <a:r>
              <a:rPr lang="zh-CN" altLang="en-US" sz="2800" dirty="0"/>
              <a:t>的吗？</a:t>
            </a:r>
            <a:endParaRPr lang="en-US" altLang="zh-CN" sz="2800" dirty="0"/>
          </a:p>
          <a:p>
            <a:pPr marL="469900" lvl="1" indent="0">
              <a:buNone/>
            </a:pP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S→aAS</a:t>
            </a:r>
            <a:endParaRPr lang="en-US" altLang="zh-CN" sz="2400" dirty="0">
              <a:solidFill>
                <a:srgbClr val="0000FF"/>
              </a:solidFill>
              <a:latin typeface="+mn-ea"/>
              <a:ea typeface="+mn-ea"/>
            </a:endParaRPr>
          </a:p>
          <a:p>
            <a:pPr marL="469900" lvl="1" indent="0">
              <a:buNone/>
            </a:pP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S→b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469900" lvl="1" indent="0">
              <a:buNone/>
            </a:pPr>
            <a:r>
              <a:rPr lang="en-US" altLang="zh-CN" sz="2400" dirty="0" err="1">
                <a:solidFill>
                  <a:srgbClr val="0000FF"/>
                </a:solidFill>
              </a:rPr>
              <a:t>A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→bA</a:t>
            </a:r>
            <a:endParaRPr lang="en-US" altLang="zh-CN" sz="2400" dirty="0">
              <a:solidFill>
                <a:srgbClr val="0000FF"/>
              </a:solidFill>
              <a:latin typeface="+mn-ea"/>
              <a:ea typeface="+mn-ea"/>
            </a:endParaRPr>
          </a:p>
          <a:p>
            <a:pPr marL="469900" lvl="1" indent="0">
              <a:buNone/>
            </a:pP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A→ε</a:t>
            </a:r>
            <a:endParaRPr lang="en-US" altLang="zh-CN" sz="2400" dirty="0">
              <a:solidFill>
                <a:srgbClr val="0000FF"/>
              </a:solidFill>
              <a:latin typeface="+mn-ea"/>
              <a:ea typeface="+mn-ea"/>
            </a:endParaRPr>
          </a:p>
          <a:p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解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: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S→aAS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) = {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a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}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S→b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) = {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b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}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solidFill>
                  <a:srgbClr val="0000FF"/>
                </a:solidFill>
              </a:rPr>
              <a:t>A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→bA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) = {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b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}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A→ε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) = {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a,b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}</a:t>
            </a:r>
          </a:p>
          <a:p>
            <a:pPr marL="457200" lvl="1" indent="0">
              <a:buNone/>
            </a:pPr>
            <a:endParaRPr lang="en-US" altLang="zh-CN" sz="2400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457200" lvl="1" indent="0">
              <a:buNone/>
            </a:pPr>
            <a:endParaRPr lang="en-US" altLang="zh-CN" sz="2400" dirty="0">
              <a:solidFill>
                <a:srgbClr val="0000FF"/>
              </a:solidFill>
            </a:endParaRPr>
          </a:p>
          <a:p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7716BD7-ECA9-4CB4-9E8C-347CD8F08630}"/>
              </a:ext>
            </a:extLst>
          </p:cNvPr>
          <p:cNvSpPr txBox="1">
            <a:spLocks/>
          </p:cNvSpPr>
          <p:nvPr/>
        </p:nvSpPr>
        <p:spPr>
          <a:xfrm>
            <a:off x="4668255" y="4163446"/>
            <a:ext cx="6513095" cy="2325288"/>
          </a:xfrm>
          <a:prstGeom prst="rect">
            <a:avLst/>
          </a:prstGeom>
          <a:solidFill>
            <a:schemeClr val="bg1"/>
          </a:solidFill>
          <a:ln>
            <a:solidFill>
              <a:srgbClr val="0E7C7E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12700">
              <a:buNone/>
            </a:pPr>
            <a:r>
              <a:rPr lang="en-US" altLang="zh-CN" sz="2800" b="1" kern="0" dirty="0">
                <a:solidFill>
                  <a:srgbClr val="454545"/>
                </a:solidFill>
                <a:effectLst/>
                <a:latin typeface="Tahoma" panose="020B0604030504040204" pitchFamily="34" charset="0"/>
                <a:ea typeface="微软雅黑" panose="020B0503020204020204" pitchFamily="34" charset="-122"/>
              </a:rPr>
              <a:t> </a:t>
            </a:r>
            <a:r>
              <a:rPr lang="zh-CN" altLang="zh-CN" sz="2800" b="1" kern="0" dirty="0">
                <a:solidFill>
                  <a:srgbClr val="454545"/>
                </a:solidFill>
                <a:effectLst/>
                <a:latin typeface="+mn-ea"/>
                <a:ea typeface="+mn-ea"/>
                <a:cs typeface="Tahoma" panose="020B0604030504040204" pitchFamily="34" charset="0"/>
              </a:rPr>
              <a:t>∵</a:t>
            </a:r>
            <a:endParaRPr lang="en-US" altLang="zh-CN" sz="2800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0" indent="-12700">
              <a:buNone/>
            </a:pP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solidFill>
                  <a:srgbClr val="0000FF"/>
                </a:solidFill>
              </a:rPr>
              <a:t>A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→bA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)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el-GR" altLang="zh-CN" sz="2400" dirty="0"/>
              <a:t>∩</a:t>
            </a:r>
            <a:r>
              <a:rPr lang="en-US" altLang="zh-CN" sz="2400" dirty="0"/>
              <a:t>  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Select(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A→ε</a:t>
            </a:r>
            <a:r>
              <a:rPr lang="en-US" altLang="zh-CN" sz="2400" dirty="0">
                <a:solidFill>
                  <a:srgbClr val="C00000"/>
                </a:solidFill>
                <a:latin typeface="+mn-ea"/>
                <a:ea typeface="+mn-ea"/>
              </a:rPr>
              <a:t>)</a:t>
            </a:r>
            <a:r>
              <a:rPr lang="en-US" altLang="zh-CN" sz="2400" dirty="0">
                <a:latin typeface="+mn-ea"/>
                <a:ea typeface="+mn-ea"/>
              </a:rPr>
              <a:t> = {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b</a:t>
            </a:r>
            <a:r>
              <a:rPr lang="en-US" altLang="zh-CN" sz="2400" dirty="0">
                <a:latin typeface="+mn-ea"/>
                <a:ea typeface="+mn-ea"/>
              </a:rPr>
              <a:t>} </a:t>
            </a:r>
            <a:r>
              <a:rPr lang="zh-CN" altLang="zh-CN" sz="2400" kern="0" dirty="0">
                <a:solidFill>
                  <a:srgbClr val="454545"/>
                </a:solidFill>
                <a:effectLst/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≠</a:t>
            </a:r>
            <a:r>
              <a:rPr lang="en-US" altLang="zh-CN" sz="2400" kern="0" dirty="0">
                <a:solidFill>
                  <a:srgbClr val="454545"/>
                </a:solidFill>
                <a:effectLst/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 </a:t>
            </a:r>
            <a:r>
              <a:rPr lang="el-GR" altLang="zh-CN" sz="2400" dirty="0">
                <a:solidFill>
                  <a:srgbClr val="C00000"/>
                </a:solidFill>
              </a:rPr>
              <a:t>Φ</a:t>
            </a:r>
            <a:endParaRPr lang="en-US" altLang="zh-CN" sz="2400" dirty="0">
              <a:latin typeface="+mn-ea"/>
              <a:ea typeface="+mn-ea"/>
            </a:endParaRPr>
          </a:p>
          <a:p>
            <a:pPr marL="0" indent="-12700" algn="l">
              <a:buNone/>
            </a:pPr>
            <a:r>
              <a:rPr lang="zh-CN" altLang="zh-CN" sz="2800" kern="0" dirty="0">
                <a:solidFill>
                  <a:srgbClr val="454545"/>
                </a:solidFill>
                <a:effectLst/>
                <a:latin typeface="+mn-ea"/>
                <a:ea typeface="+mn-ea"/>
                <a:cs typeface="Tahoma" panose="020B0604030504040204" pitchFamily="34" charset="0"/>
              </a:rPr>
              <a:t>∴</a:t>
            </a:r>
            <a:r>
              <a:rPr lang="en-US" altLang="zh-CN" sz="2800" kern="0" dirty="0">
                <a:solidFill>
                  <a:srgbClr val="454545"/>
                </a:solidFill>
                <a:effectLst/>
                <a:latin typeface="+mn-ea"/>
                <a:ea typeface="+mn-ea"/>
                <a:cs typeface="Tahoma" panose="020B0604030504040204" pitchFamily="34" charset="0"/>
              </a:rPr>
              <a:t> </a:t>
            </a:r>
            <a:r>
              <a:rPr lang="en-US" altLang="zh-CN" sz="2400" kern="0" dirty="0">
                <a:solidFill>
                  <a:srgbClr val="454545"/>
                </a:solidFill>
                <a:effectLst/>
                <a:latin typeface="+mn-ea"/>
                <a:ea typeface="+mn-ea"/>
                <a:cs typeface="Tahoma" panose="020B0604030504040204" pitchFamily="34" charset="0"/>
              </a:rPr>
              <a:t>G[S]</a:t>
            </a:r>
            <a:r>
              <a:rPr lang="zh-CN" altLang="en-US" sz="2400" kern="0" dirty="0">
                <a:solidFill>
                  <a:srgbClr val="454545"/>
                </a:solidFill>
                <a:effectLst/>
                <a:latin typeface="+mn-ea"/>
                <a:ea typeface="+mn-ea"/>
                <a:cs typeface="Tahoma" panose="020B0604030504040204" pitchFamily="34" charset="0"/>
              </a:rPr>
              <a:t>不是</a:t>
            </a:r>
            <a:r>
              <a:rPr lang="en-US" altLang="zh-CN" sz="2400" kern="0" dirty="0">
                <a:solidFill>
                  <a:srgbClr val="454545"/>
                </a:solidFill>
                <a:effectLst/>
                <a:latin typeface="+mn-ea"/>
                <a:ea typeface="+mn-ea"/>
                <a:cs typeface="Tahoma" panose="020B0604030504040204" pitchFamily="34" charset="0"/>
              </a:rPr>
              <a:t>LL(1)</a:t>
            </a:r>
            <a:r>
              <a:rPr lang="zh-CN" altLang="en-US" sz="2400" kern="0" dirty="0">
                <a:solidFill>
                  <a:srgbClr val="454545"/>
                </a:solidFill>
                <a:effectLst/>
                <a:latin typeface="+mn-ea"/>
                <a:ea typeface="+mn-ea"/>
                <a:cs typeface="Tahoma" panose="020B0604030504040204" pitchFamily="34" charset="0"/>
              </a:rPr>
              <a:t>文法</a:t>
            </a:r>
            <a:endParaRPr lang="en-US" altLang="zh-CN" sz="2400" dirty="0">
              <a:solidFill>
                <a:srgbClr val="0000FF"/>
              </a:solidFill>
              <a:latin typeface="+mn-ea"/>
              <a:ea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985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4.1</a:t>
            </a:r>
            <a:r>
              <a:rPr lang="zh-CN" altLang="en-US" b="1" dirty="0"/>
              <a:t>　确定的自顶向下语法分析思想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4.2</a:t>
            </a:r>
            <a:r>
              <a:rPr lang="zh-CN" altLang="en-US" b="1" u="sng" dirty="0">
                <a:solidFill>
                  <a:srgbClr val="C00000"/>
                </a:solidFill>
              </a:rPr>
              <a:t>　</a:t>
            </a:r>
            <a:r>
              <a:rPr lang="en-US" altLang="zh-CN" b="1" u="sng" dirty="0">
                <a:solidFill>
                  <a:srgbClr val="C00000"/>
                </a:solidFill>
              </a:rPr>
              <a:t>LL(1)</a:t>
            </a:r>
            <a:r>
              <a:rPr lang="zh-CN" altLang="en-US" b="1" u="sng" dirty="0">
                <a:solidFill>
                  <a:srgbClr val="C00000"/>
                </a:solidFill>
              </a:rPr>
              <a:t>文法的判别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4.4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递归下降分析法</a:t>
            </a:r>
            <a:endParaRPr lang="en-US" altLang="zh-CN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4.5</a:t>
            </a:r>
            <a:r>
              <a:rPr lang="zh-CN" altLang="en-US" b="1" dirty="0"/>
              <a:t>   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表驱动分析法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4.6  </a:t>
            </a:r>
            <a:r>
              <a:rPr lang="zh-CN" altLang="en-US" b="1" dirty="0"/>
              <a:t> </a:t>
            </a:r>
            <a:r>
              <a:rPr lang="en-US" altLang="zh-CN" b="1" dirty="0"/>
              <a:t>LL(1)</a:t>
            </a:r>
            <a:r>
              <a:rPr lang="zh-CN" altLang="en-US" b="1" dirty="0"/>
              <a:t>分析中的出错处理</a:t>
            </a:r>
          </a:p>
        </p:txBody>
      </p:sp>
    </p:spTree>
    <p:extLst>
      <p:ext uri="{BB962C8B-B14F-4D97-AF65-F5344CB8AC3E}">
        <p14:creationId xmlns:p14="http://schemas.microsoft.com/office/powerpoint/2010/main" val="3758610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2F78C-F681-4317-BCC6-52DAF42AF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4.2</a:t>
            </a:r>
            <a:r>
              <a:rPr lang="zh-CN" altLang="en-US" dirty="0"/>
              <a:t>　</a:t>
            </a:r>
            <a:r>
              <a:rPr lang="en-US" altLang="zh-CN" dirty="0"/>
              <a:t>LL(1)</a:t>
            </a:r>
            <a:r>
              <a:rPr lang="zh-CN" altLang="en-US" dirty="0"/>
              <a:t>文法的判别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40DEAA-E1D3-49B6-B906-70DB3943A8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612" y="1006932"/>
                <a:ext cx="11206873" cy="563702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zh-CN" altLang="en-US" dirty="0"/>
                  <a:t>判别依据：</a:t>
                </a:r>
                <a:r>
                  <a:rPr lang="zh-CN" altLang="en-US" b="0" dirty="0"/>
                  <a:t>依定义</a:t>
                </a:r>
                <a:r>
                  <a:rPr lang="en-US" altLang="zh-CN" b="0" dirty="0"/>
                  <a:t>4.4,</a:t>
                </a:r>
                <a:r>
                  <a:rPr lang="zh-CN" altLang="en-US" b="0" dirty="0"/>
                  <a:t> 文法</a:t>
                </a:r>
                <a:r>
                  <a:rPr lang="en-US" altLang="zh-CN" b="0" dirty="0"/>
                  <a:t>G</a:t>
                </a:r>
                <a:r>
                  <a:rPr lang="zh-CN" altLang="en-US" b="0" dirty="0"/>
                  <a:t>是</a:t>
                </a:r>
                <a:r>
                  <a:rPr lang="en-US" altLang="zh-CN" b="0" dirty="0"/>
                  <a:t>LL(1)</a:t>
                </a:r>
                <a:r>
                  <a:rPr lang="zh-CN" altLang="en-US" b="0" dirty="0"/>
                  <a:t>的</a:t>
                </a:r>
                <a:r>
                  <a:rPr lang="en-US" altLang="zh-CN" b="0" dirty="0"/>
                  <a:t>,</a:t>
                </a:r>
                <a:r>
                  <a:rPr lang="zh-CN" altLang="en-US" b="0" dirty="0"/>
                  <a:t>当且仅当任意两个</a:t>
                </a:r>
                <a:r>
                  <a:rPr lang="zh-CN" altLang="en-US" b="0" dirty="0">
                    <a:solidFill>
                      <a:srgbClr val="C00000"/>
                    </a:solidFill>
                  </a:rPr>
                  <a:t>左部相同的产生式</a:t>
                </a:r>
                <a:r>
                  <a:rPr lang="zh-CN" altLang="en-US" b="0" dirty="0"/>
                  <a:t>其</a:t>
                </a:r>
                <a:r>
                  <a:rPr lang="en-US" altLang="zh-CN" b="0" dirty="0">
                    <a:solidFill>
                      <a:srgbClr val="C00000"/>
                    </a:solidFill>
                  </a:rPr>
                  <a:t>select</a:t>
                </a:r>
                <a:r>
                  <a:rPr lang="zh-CN" altLang="en-US" b="0" dirty="0">
                    <a:solidFill>
                      <a:srgbClr val="C00000"/>
                    </a:solidFill>
                  </a:rPr>
                  <a:t>集的交集为空</a:t>
                </a:r>
                <a:r>
                  <a:rPr lang="zh-CN" altLang="en-US" b="0" dirty="0"/>
                  <a:t>。</a:t>
                </a:r>
                <a:endParaRPr lang="en-US" altLang="zh-CN" b="0" dirty="0"/>
              </a:p>
              <a:p>
                <a:r>
                  <a:rPr lang="zh-CN" altLang="en-US" b="0" dirty="0"/>
                  <a:t>若存在非终结符的多个产生式，你必须计算</a:t>
                </a:r>
                <a:r>
                  <a:rPr lang="en-US" altLang="zh-CN" b="0" dirty="0"/>
                  <a:t>SELECT()</a:t>
                </a:r>
                <a:r>
                  <a:rPr lang="zh-CN" altLang="en-US" b="0" dirty="0"/>
                  <a:t>集</a:t>
                </a:r>
                <a:endParaRPr lang="en-US" altLang="zh-CN" b="0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为此，你需要：</a:t>
                </a:r>
                <a:endParaRPr lang="en-US" altLang="zh-CN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zh-CN" altLang="en-US" sz="2400" dirty="0">
                    <a:solidFill>
                      <a:schemeClr val="tx1"/>
                    </a:solidFill>
                    <a:latin typeface="+mn-ea"/>
                    <a:ea typeface="+mn-ea"/>
                  </a:rPr>
                  <a:t>判别 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groupChr>
                      <m:groupChrPr>
                        <m:chr m:val="⇒"/>
                        <m:vertJc m:val="bot"/>
                        <m:ctrlPr>
                          <a:rPr lang="zh-CN" altLang="en-US" sz="2400" b="1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zh-CN" altLang="en-US" sz="2400" b="1" i="1" smtClean="0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？仅当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中所有非终结符全部可推导出空，且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无非空的终结符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zh-CN" altLang="en-US" sz="2400" dirty="0">
                    <a:solidFill>
                      <a:schemeClr val="tx1"/>
                    </a:solidFill>
                  </a:rPr>
                  <a:t>求产生式</a:t>
                </a:r>
                <a:r>
                  <a:rPr lang="zh-CN" altLang="en-US" sz="2400" dirty="0">
                    <a:solidFill>
                      <a:srgbClr val="0000FF"/>
                    </a:solidFill>
                  </a:rPr>
                  <a:t>右部</a:t>
                </a:r>
                <a:r>
                  <a:rPr lang="en-US" altLang="zh-CN" sz="2400" dirty="0"/>
                  <a:t>FIRST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集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, 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如产式右部可推导出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</a:rPr>
                  <a:t>,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则还需</a:t>
                </a:r>
              </a:p>
              <a:p>
                <a:pPr lvl="1"/>
                <a:r>
                  <a:rPr lang="zh-CN" altLang="en-US" sz="2400" dirty="0">
                    <a:solidFill>
                      <a:schemeClr val="tx1"/>
                    </a:solidFill>
                  </a:rPr>
                  <a:t>计算产生式</a:t>
                </a:r>
                <a:r>
                  <a:rPr lang="zh-CN" altLang="en-US" sz="2400" dirty="0">
                    <a:solidFill>
                      <a:srgbClr val="0000FF"/>
                    </a:solidFill>
                  </a:rPr>
                  <a:t>左部</a:t>
                </a:r>
                <a:r>
                  <a:rPr lang="en-US" altLang="zh-CN" sz="2400" dirty="0"/>
                  <a:t>FOLLOW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集</a:t>
                </a:r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40DEAA-E1D3-49B6-B906-70DB3943A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612" y="1006932"/>
                <a:ext cx="11206873" cy="5637024"/>
              </a:xfrm>
              <a:blipFill>
                <a:blip r:embed="rId2"/>
                <a:stretch>
                  <a:fillRect l="-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E8A2FD82-1D33-42E5-B963-FB5A475663BF}"/>
              </a:ext>
            </a:extLst>
          </p:cNvPr>
          <p:cNvGrpSpPr/>
          <p:nvPr/>
        </p:nvGrpSpPr>
        <p:grpSpPr>
          <a:xfrm>
            <a:off x="953043" y="2605283"/>
            <a:ext cx="8864725" cy="1271438"/>
            <a:chOff x="487822" y="3343220"/>
            <a:chExt cx="8864725" cy="1271438"/>
          </a:xfrm>
        </p:grpSpPr>
        <p:sp>
          <p:nvSpPr>
            <p:cNvPr id="6" name="Text Box 20">
              <a:extLst>
                <a:ext uri="{FF2B5EF4-FFF2-40B4-BE49-F238E27FC236}">
                  <a16:creationId xmlns:a16="http://schemas.microsoft.com/office/drawing/2014/main" id="{DD632765-68C8-4510-8802-DB74C86A13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822" y="3748107"/>
              <a:ext cx="268764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solidFill>
                    <a:srgbClr val="C00000"/>
                  </a:solidFill>
                  <a:latin typeface="+mn-ea"/>
                  <a:ea typeface="+mn-ea"/>
                  <a:sym typeface="Symbol" pitchFamily="18" charset="2"/>
                </a:rPr>
                <a:t>SELECT(A→α)</a:t>
              </a:r>
              <a:r>
                <a:rPr lang="en-US" altLang="zh-CN" sz="2400" b="1" dirty="0">
                  <a:solidFill>
                    <a:srgbClr val="FF6600"/>
                  </a:solidFill>
                  <a:latin typeface="+mn-ea"/>
                  <a:ea typeface="+mn-ea"/>
                  <a:sym typeface="Symbol" pitchFamily="18" charset="2"/>
                </a:rPr>
                <a:t> </a:t>
              </a:r>
              <a:r>
                <a:rPr lang="en-US" altLang="zh-CN" sz="2400" b="1" dirty="0">
                  <a:latin typeface="+mn-ea"/>
                  <a:ea typeface="+mn-ea"/>
                  <a:sym typeface="Symbol" pitchFamily="18" charset="2"/>
                </a:rPr>
                <a:t>=</a:t>
              </a:r>
              <a:endParaRPr lang="en-US" altLang="zh-CN" sz="2400" b="1" dirty="0">
                <a:latin typeface="+mn-ea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408DA52D-3978-4028-9021-4C0FD89991FF}"/>
                    </a:ext>
                  </a:extLst>
                </p:cNvPr>
                <p:cNvSpPr txBox="1"/>
                <p:nvPr/>
              </p:nvSpPr>
              <p:spPr>
                <a:xfrm>
                  <a:off x="3056854" y="3343220"/>
                  <a:ext cx="6295693" cy="1271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𝑭𝒊𝒓𝒔𝒕</m:t>
                                </m:r>
                                <m:d>
                                  <m:d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</m:d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,                                               </m:t>
                                </m:r>
                                <m:r>
                                  <a:rPr lang="zh-CN" altLang="en-US" sz="24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groupChr>
                                  <m:groupChrPr>
                                    <m:chr m:val="⇒"/>
                                    <m:vertJc m:val="bot"/>
                                    <m:ctrlPr>
                                      <a:rPr lang="zh-CN" alt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brk m:alnAt="2"/>
                                      </m:r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e>
                                </m:groupChr>
                                <m:r>
                                  <a:rPr lang="zh-CN" altLang="en-US" sz="2400" b="1" i="1" smtClean="0"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𝑭𝒊𝒓𝒔𝒕</m:t>
                                    </m:r>
                                    <m:d>
                                      <m:dPr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1" i="1" smtClean="0">
                                            <a:latin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</m:d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zh-CN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1" i="1" smtClean="0">
                                            <a:latin typeface="Cambria Math" panose="02040503050406030204" pitchFamily="18" charset="0"/>
                                          </a:rPr>
                                          <m:t>𝜺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∪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𝑭𝑶𝑳𝑳𝑶𝑾</m:t>
                                </m:r>
                                <m:d>
                                  <m:d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d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zh-CN" alt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𝜶</m:t>
                                </m:r>
                                <m:groupChr>
                                  <m:groupChrPr>
                                    <m:chr m:val="⇒"/>
                                    <m:vertJc m:val="bot"/>
                                    <m:ctrlPr>
                                      <a:rPr lang="zh-CN" alt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brk m:alnAt="2"/>
                                      </m:r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e>
                                </m:groupChr>
                                <m:r>
                                  <a:rPr lang="zh-CN" altLang="en-US" sz="2400" b="1" i="1" smtClean="0"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408DA52D-3978-4028-9021-4C0FD89991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6854" y="3343220"/>
                  <a:ext cx="6295693" cy="127143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 Box 31">
              <a:extLst>
                <a:ext uri="{FF2B5EF4-FFF2-40B4-BE49-F238E27FC236}">
                  <a16:creationId xmlns:a16="http://schemas.microsoft.com/office/drawing/2014/main" id="{9D663E6D-2C92-451C-BAA4-A8E57470E4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97952" y="3581302"/>
              <a:ext cx="38100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200" dirty="0">
                  <a:latin typeface="+mn-ea"/>
                  <a:ea typeface="+mn-ea"/>
                </a:rPr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4112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4BF9F-38C8-47D8-A2D6-D3236A4DC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</a:t>
            </a:r>
            <a:r>
              <a:rPr lang="zh-CN" altLang="en-US" dirty="0"/>
              <a:t>　</a:t>
            </a:r>
            <a:r>
              <a:rPr lang="en-US" altLang="zh-CN" dirty="0"/>
              <a:t>LL(1)</a:t>
            </a:r>
            <a:r>
              <a:rPr lang="zh-CN" altLang="en-US" dirty="0"/>
              <a:t>文法的判别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84A2C5-B961-4549-BAE9-9DA628101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54999" cy="5637024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4.5 </a:t>
            </a:r>
            <a:r>
              <a:rPr lang="zh-CN" altLang="en-US" sz="2800" dirty="0"/>
              <a:t>文法</a:t>
            </a:r>
            <a:r>
              <a:rPr lang="en-US" altLang="zh-CN" sz="2800" dirty="0"/>
              <a:t>G[S]</a:t>
            </a:r>
          </a:p>
          <a:p>
            <a:pPr marL="469900" lvl="1" indent="0">
              <a:buNone/>
            </a:pPr>
            <a:r>
              <a:rPr lang="en-US" altLang="zh-CN" sz="2400" dirty="0" err="1">
                <a:solidFill>
                  <a:srgbClr val="0000FF"/>
                </a:solidFill>
              </a:rPr>
              <a:t>S→AB︱bC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469900" lvl="1" indent="0">
              <a:buNone/>
            </a:pPr>
            <a:r>
              <a:rPr lang="en-US" altLang="zh-CN" sz="2400" dirty="0" err="1">
                <a:solidFill>
                  <a:srgbClr val="0000FF"/>
                </a:solidFill>
              </a:rPr>
              <a:t>A→b</a:t>
            </a:r>
            <a:r>
              <a:rPr lang="en-US" altLang="zh-CN" sz="2400" dirty="0">
                <a:solidFill>
                  <a:srgbClr val="0000FF"/>
                </a:solidFill>
              </a:rPr>
              <a:t>︱</a:t>
            </a:r>
            <a:r>
              <a:rPr lang="el-GR" altLang="zh-CN" sz="2400" dirty="0">
                <a:solidFill>
                  <a:srgbClr val="0000FF"/>
                </a:solidFill>
              </a:rPr>
              <a:t>ε</a:t>
            </a:r>
          </a:p>
          <a:p>
            <a:pPr marL="469900" lvl="1" indent="0">
              <a:buNone/>
            </a:pPr>
            <a:r>
              <a:rPr lang="en-US" altLang="zh-CN" sz="2400" dirty="0" err="1">
                <a:solidFill>
                  <a:srgbClr val="0000FF"/>
                </a:solidFill>
              </a:rPr>
              <a:t>B→aD</a:t>
            </a:r>
            <a:r>
              <a:rPr lang="en-US" altLang="zh-CN" sz="2400" dirty="0">
                <a:solidFill>
                  <a:srgbClr val="0000FF"/>
                </a:solidFill>
              </a:rPr>
              <a:t>︱</a:t>
            </a:r>
            <a:r>
              <a:rPr lang="el-GR" altLang="zh-CN" sz="2400" dirty="0">
                <a:solidFill>
                  <a:srgbClr val="0000FF"/>
                </a:solidFill>
              </a:rPr>
              <a:t>ε</a:t>
            </a:r>
          </a:p>
          <a:p>
            <a:pPr marL="469900" lvl="1" indent="0">
              <a:buNone/>
            </a:pPr>
            <a:r>
              <a:rPr lang="en-US" altLang="zh-CN" sz="2400" dirty="0" err="1">
                <a:solidFill>
                  <a:srgbClr val="0000FF"/>
                </a:solidFill>
              </a:rPr>
              <a:t>C→AD︱b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469900" lvl="1" indent="0">
              <a:buNone/>
            </a:pPr>
            <a:r>
              <a:rPr lang="en-US" altLang="zh-CN" sz="2400" dirty="0" err="1">
                <a:solidFill>
                  <a:srgbClr val="0000FF"/>
                </a:solidFill>
              </a:rPr>
              <a:t>D→aS︱c</a:t>
            </a:r>
            <a:endParaRPr lang="en-US" altLang="zh-CN" sz="2400" dirty="0">
              <a:solidFill>
                <a:srgbClr val="0000FF"/>
              </a:solidFill>
            </a:endParaRPr>
          </a:p>
          <a:p>
            <a:r>
              <a:rPr lang="zh-CN" altLang="en-US" b="0" dirty="0"/>
              <a:t>判别其是否</a:t>
            </a:r>
            <a:r>
              <a:rPr lang="en-US" altLang="zh-CN" b="0" dirty="0"/>
              <a:t>LL(1)</a:t>
            </a:r>
            <a:r>
              <a:rPr lang="zh-CN" altLang="en-US" b="0" dirty="0"/>
              <a:t>文法。</a:t>
            </a:r>
            <a:endParaRPr lang="en-US" altLang="zh-CN" b="0" dirty="0"/>
          </a:p>
          <a:p>
            <a:r>
              <a:rPr lang="zh-CN" altLang="en-US" b="0" dirty="0">
                <a:solidFill>
                  <a:srgbClr val="C00000"/>
                </a:solidFill>
              </a:rPr>
              <a:t>显然，结论一眼就可以看出（为什么？）</a:t>
            </a:r>
            <a:endParaRPr lang="en-US" altLang="zh-CN" b="0" dirty="0">
              <a:solidFill>
                <a:srgbClr val="C00000"/>
              </a:solidFill>
            </a:endParaRPr>
          </a:p>
          <a:p>
            <a:r>
              <a:rPr lang="zh-CN" altLang="en-US" b="0" dirty="0"/>
              <a:t>以下的各种计算，应当视为</a:t>
            </a:r>
            <a:r>
              <a:rPr lang="zh-CN" altLang="en-US" b="0" dirty="0">
                <a:solidFill>
                  <a:srgbClr val="C00000"/>
                </a:solidFill>
              </a:rPr>
              <a:t>一般性的算法</a:t>
            </a:r>
            <a:r>
              <a:rPr lang="zh-CN" altLang="en-US" b="0" dirty="0"/>
              <a:t>，而不是判别该文法的</a:t>
            </a:r>
            <a:r>
              <a:rPr lang="zh-CN" altLang="en-US" b="0" dirty="0">
                <a:solidFill>
                  <a:srgbClr val="FF0000"/>
                </a:solidFill>
              </a:rPr>
              <a:t>必需</a:t>
            </a:r>
            <a:r>
              <a:rPr lang="zh-CN" altLang="en-US" b="0" dirty="0"/>
              <a:t>步骤</a:t>
            </a:r>
          </a:p>
        </p:txBody>
      </p:sp>
    </p:spTree>
    <p:extLst>
      <p:ext uri="{BB962C8B-B14F-4D97-AF65-F5344CB8AC3E}">
        <p14:creationId xmlns:p14="http://schemas.microsoft.com/office/powerpoint/2010/main" val="30033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BE767-D8ED-4661-9A65-3BF4E5E8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</a:t>
            </a:r>
            <a:r>
              <a:rPr lang="zh-CN" altLang="en-US" dirty="0"/>
              <a:t>　</a:t>
            </a:r>
            <a:r>
              <a:rPr lang="en-US" altLang="zh-CN" dirty="0"/>
              <a:t>LL(1)</a:t>
            </a:r>
            <a:r>
              <a:rPr lang="zh-CN" altLang="en-US" dirty="0"/>
              <a:t>文法的判别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D8DA74-CE74-40C8-BD7A-EA7C17F1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>
                <a:solidFill>
                  <a:srgbClr val="0070C0"/>
                </a:solidFill>
              </a:rPr>
              <a:t>如何判定非终结符是否能推出空串</a:t>
            </a:r>
            <a:endParaRPr lang="en-US" altLang="zh-CN" sz="2800" dirty="0">
              <a:solidFill>
                <a:srgbClr val="0070C0"/>
              </a:solidFill>
            </a:endParaRPr>
          </a:p>
          <a:p>
            <a:endParaRPr lang="zh-CN" altLang="en-US" sz="2800" dirty="0"/>
          </a:p>
        </p:txBody>
      </p:sp>
      <p:sp>
        <p:nvSpPr>
          <p:cNvPr id="5" name="Rectangle 321">
            <a:extLst>
              <a:ext uri="{FF2B5EF4-FFF2-40B4-BE49-F238E27FC236}">
                <a16:creationId xmlns:a16="http://schemas.microsoft.com/office/drawing/2014/main" id="{284B3485-6DF0-47D2-9874-9D652DC59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1" y="1700460"/>
            <a:ext cx="2285999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zh-CN" altLang="en-US" sz="2200" dirty="0">
                <a:latin typeface="+mn-ea"/>
                <a:ea typeface="+mn-ea"/>
              </a:rPr>
              <a:t>例</a:t>
            </a:r>
            <a:r>
              <a:rPr lang="en-US" altLang="zh-CN" sz="2200" dirty="0">
                <a:latin typeface="+mn-ea"/>
                <a:ea typeface="+mn-ea"/>
              </a:rPr>
              <a:t>4.5</a:t>
            </a:r>
            <a:r>
              <a:rPr lang="zh-CN" altLang="en-US" sz="2200" dirty="0">
                <a:latin typeface="+mn-ea"/>
                <a:ea typeface="+mn-ea"/>
              </a:rPr>
              <a:t>  </a:t>
            </a:r>
            <a:r>
              <a:rPr lang="en-US" altLang="zh-CN" sz="2200" dirty="0">
                <a:latin typeface="+mn-ea"/>
                <a:ea typeface="+mn-ea"/>
              </a:rPr>
              <a:t>G[S]</a:t>
            </a:r>
            <a:r>
              <a:rPr lang="zh-CN" altLang="en-US" sz="2200" dirty="0">
                <a:latin typeface="+mn-ea"/>
                <a:ea typeface="+mn-ea"/>
              </a:rPr>
              <a:t>：</a:t>
            </a:r>
            <a:endParaRPr lang="en-US" altLang="zh-CN" sz="2200" dirty="0">
              <a:latin typeface="+mn-ea"/>
              <a:ea typeface="+mn-ea"/>
            </a:endParaRPr>
          </a:p>
          <a:p>
            <a:pPr algn="l"/>
            <a:r>
              <a:rPr lang="en-US" altLang="zh-CN" sz="2200" dirty="0">
                <a:latin typeface="+mn-ea"/>
                <a:ea typeface="+mn-ea"/>
              </a:rPr>
              <a:t>S→AB</a:t>
            </a:r>
          </a:p>
          <a:p>
            <a:pPr algn="l"/>
            <a:r>
              <a:rPr lang="en-US" altLang="zh-CN" sz="2200" dirty="0" err="1">
                <a:latin typeface="+mn-ea"/>
                <a:ea typeface="+mn-ea"/>
              </a:rPr>
              <a:t>S→bC</a:t>
            </a:r>
            <a:endParaRPr lang="en-US" altLang="zh-CN" sz="2200" dirty="0">
              <a:latin typeface="+mn-ea"/>
              <a:ea typeface="+mn-ea"/>
            </a:endParaRPr>
          </a:p>
          <a:p>
            <a:pPr algn="l"/>
            <a:r>
              <a:rPr lang="en-US" altLang="zh-CN" sz="2200" dirty="0" err="1">
                <a:latin typeface="+mn-ea"/>
                <a:ea typeface="+mn-ea"/>
              </a:rPr>
              <a:t>A→b</a:t>
            </a:r>
            <a:endParaRPr lang="en-US" altLang="zh-CN" sz="2200" dirty="0">
              <a:latin typeface="+mn-ea"/>
              <a:ea typeface="+mn-ea"/>
            </a:endParaRPr>
          </a:p>
          <a:p>
            <a:pPr algn="l" eaLnBrk="0" hangingPunct="0"/>
            <a:r>
              <a:rPr lang="en-US" altLang="zh-CN" sz="2200" dirty="0" err="1">
                <a:latin typeface="+mn-ea"/>
                <a:ea typeface="+mn-ea"/>
              </a:rPr>
              <a:t>A→ε</a:t>
            </a:r>
            <a:endParaRPr lang="en-US" altLang="zh-CN" sz="2200" dirty="0">
              <a:latin typeface="+mn-ea"/>
              <a:ea typeface="+mn-ea"/>
            </a:endParaRPr>
          </a:p>
          <a:p>
            <a:pPr algn="l" eaLnBrk="0" hangingPunct="0"/>
            <a:r>
              <a:rPr lang="en-US" altLang="zh-CN" sz="2200" dirty="0" err="1">
                <a:latin typeface="+mn-ea"/>
                <a:ea typeface="+mn-ea"/>
              </a:rPr>
              <a:t>B→aD</a:t>
            </a:r>
            <a:endParaRPr lang="en-US" altLang="zh-CN" sz="2200" dirty="0">
              <a:latin typeface="+mn-ea"/>
              <a:ea typeface="+mn-ea"/>
            </a:endParaRPr>
          </a:p>
          <a:p>
            <a:pPr algn="l" eaLnBrk="0" hangingPunct="0"/>
            <a:r>
              <a:rPr lang="en-US" altLang="zh-CN" sz="2200" dirty="0" err="1">
                <a:latin typeface="+mn-ea"/>
                <a:ea typeface="+mn-ea"/>
              </a:rPr>
              <a:t>B→ε</a:t>
            </a:r>
            <a:endParaRPr lang="en-US" altLang="zh-CN" sz="2200" dirty="0">
              <a:latin typeface="+mn-ea"/>
              <a:ea typeface="+mn-ea"/>
            </a:endParaRPr>
          </a:p>
          <a:p>
            <a:pPr algn="l" eaLnBrk="0" hangingPunct="0"/>
            <a:r>
              <a:rPr lang="en-US" altLang="zh-CN" sz="2200" dirty="0">
                <a:latin typeface="+mn-ea"/>
                <a:ea typeface="+mn-ea"/>
              </a:rPr>
              <a:t>C→AD</a:t>
            </a:r>
          </a:p>
          <a:p>
            <a:pPr algn="l"/>
            <a:r>
              <a:rPr lang="en-US" altLang="zh-CN" sz="2200" dirty="0" err="1">
                <a:latin typeface="+mn-ea"/>
                <a:ea typeface="+mn-ea"/>
              </a:rPr>
              <a:t>C→b</a:t>
            </a:r>
            <a:endParaRPr lang="en-US" altLang="zh-CN" sz="2200" dirty="0">
              <a:latin typeface="+mn-ea"/>
              <a:ea typeface="+mn-ea"/>
            </a:endParaRPr>
          </a:p>
          <a:p>
            <a:pPr algn="l" eaLnBrk="0" hangingPunct="0"/>
            <a:r>
              <a:rPr lang="en-US" altLang="zh-CN" sz="2200" dirty="0" err="1">
                <a:latin typeface="+mn-ea"/>
                <a:ea typeface="+mn-ea"/>
              </a:rPr>
              <a:t>D→aS</a:t>
            </a:r>
            <a:endParaRPr lang="en-US" altLang="zh-CN" sz="2200" dirty="0">
              <a:latin typeface="+mn-ea"/>
              <a:ea typeface="+mn-ea"/>
            </a:endParaRPr>
          </a:p>
          <a:p>
            <a:pPr algn="l"/>
            <a:r>
              <a:rPr lang="en-US" altLang="zh-CN" sz="2200" dirty="0" err="1">
                <a:latin typeface="+mn-ea"/>
                <a:ea typeface="+mn-ea"/>
              </a:rPr>
              <a:t>D→c</a:t>
            </a:r>
            <a:endParaRPr lang="en-US" altLang="zh-CN" sz="2200" dirty="0">
              <a:latin typeface="+mn-ea"/>
              <a:ea typeface="+mn-ea"/>
            </a:endParaRPr>
          </a:p>
          <a:p>
            <a:pPr algn="l" eaLnBrk="0" hangingPunct="0"/>
            <a:endParaRPr lang="en-US" altLang="zh-CN" sz="22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4">
                <a:extLst>
                  <a:ext uri="{FF2B5EF4-FFF2-40B4-BE49-F238E27FC236}">
                    <a16:creationId xmlns:a16="http://schemas.microsoft.com/office/drawing/2014/main" id="{F716463C-09F8-4EB4-8617-864D51784B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0493580"/>
                  </p:ext>
                </p:extLst>
              </p:nvPr>
            </p:nvGraphicFramePr>
            <p:xfrm>
              <a:off x="3657600" y="2069025"/>
              <a:ext cx="4876800" cy="74168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50800" dir="2700000" algn="ctr" rotWithShape="0">
                        <a:schemeClr val="tx1">
                          <a:alpha val="40000"/>
                        </a:schemeClr>
                      </a:outerShdw>
                    </a:effectLst>
                    <a:tableStyleId>{5C22544A-7EE6-4342-B048-85BDC9FD1C3A}</a:tableStyleId>
                  </a:tblPr>
                  <a:tblGrid>
                    <a:gridCol w="812800">
                      <a:extLst>
                        <a:ext uri="{9D8B030D-6E8A-4147-A177-3AD203B41FA5}">
                          <a16:colId xmlns:a16="http://schemas.microsoft.com/office/drawing/2014/main" val="2045440466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130736843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3849251752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923851093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162768049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1062170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E7C7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E7C7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E7C7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B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E7C7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C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E7C7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E7C7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31391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r>
                                <a:rPr lang="zh-CN" altLang="en-US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70071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4">
                <a:extLst>
                  <a:ext uri="{FF2B5EF4-FFF2-40B4-BE49-F238E27FC236}">
                    <a16:creationId xmlns:a16="http://schemas.microsoft.com/office/drawing/2014/main" id="{F716463C-09F8-4EB4-8617-864D51784B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0493580"/>
                  </p:ext>
                </p:extLst>
              </p:nvPr>
            </p:nvGraphicFramePr>
            <p:xfrm>
              <a:off x="3657600" y="2069025"/>
              <a:ext cx="4876800" cy="74168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50800" dir="2700000" algn="ctr" rotWithShape="0">
                        <a:schemeClr val="tx1">
                          <a:alpha val="40000"/>
                        </a:schemeClr>
                      </a:outerShdw>
                    </a:effectLst>
                    <a:tableStyleId>{5C22544A-7EE6-4342-B048-85BDC9FD1C3A}</a:tableStyleId>
                  </a:tblPr>
                  <a:tblGrid>
                    <a:gridCol w="812800">
                      <a:extLst>
                        <a:ext uri="{9D8B030D-6E8A-4147-A177-3AD203B41FA5}">
                          <a16:colId xmlns:a16="http://schemas.microsoft.com/office/drawing/2014/main" val="2045440466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130736843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3849251752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923851093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162768049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21062170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8" t="-8065" r="-514286" b="-1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E7C7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E7C7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B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E7C7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C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E7C7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D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E7C7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31391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8" t="-109836" r="-514286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70071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0F655FE5-7A5B-4374-94BF-F0E0903A8B48}"/>
              </a:ext>
            </a:extLst>
          </p:cNvPr>
          <p:cNvSpPr/>
          <p:nvPr/>
        </p:nvSpPr>
        <p:spPr bwMode="auto">
          <a:xfrm>
            <a:off x="298352" y="2767260"/>
            <a:ext cx="1981200" cy="137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3DF58B-85ED-442A-B626-ACD660518220}"/>
              </a:ext>
            </a:extLst>
          </p:cNvPr>
          <p:cNvSpPr txBox="1"/>
          <p:nvPr/>
        </p:nvSpPr>
        <p:spPr>
          <a:xfrm>
            <a:off x="2438401" y="3366240"/>
            <a:ext cx="89595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ea"/>
              <a:buAutoNum type="circleNumDbPlain"/>
            </a:pPr>
            <a:r>
              <a:rPr lang="en-US" altLang="zh-CN" sz="2400" dirty="0"/>
              <a:t>→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Ɛ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的非终结符，直接标记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Yes.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并划掉其所有产生式；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+mj-ea"/>
              <a:buAutoNum type="circleNumDbPlain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如果一个非终结符的所有产生式右侧至少有一个非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Ɛ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的终结符，它就不可能推导出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Ɛ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。直接标记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，并划掉其所有产生式。剩下的产生式中，但凡右侧有一个非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Ɛ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的终结符，也不可能推导出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Ɛ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。这样的产生式也划掉。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+mj-ea"/>
              <a:buAutoNum type="circleNumDbPlain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在余下的产生式中，把所有能</a:t>
            </a:r>
            <a:r>
              <a:rPr lang="en-US" altLang="zh-CN" sz="2400" b="1" dirty="0">
                <a:latin typeface="+mn-ea"/>
                <a:sym typeface="Symbol" pitchFamily="18" charset="2"/>
              </a:rPr>
              <a:t>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Ɛ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的非终结符，替换成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Ɛ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。化简，结果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=Ɛ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的，标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，否则标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E5BBA44-EC3C-4822-BBAB-CD3BC2E1733E}"/>
              </a:ext>
            </a:extLst>
          </p:cNvPr>
          <p:cNvSpPr/>
          <p:nvPr/>
        </p:nvSpPr>
        <p:spPr bwMode="auto">
          <a:xfrm>
            <a:off x="457201" y="4394445"/>
            <a:ext cx="914399" cy="11160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63D7F09-6935-465C-8855-C19A89351292}"/>
              </a:ext>
            </a:extLst>
          </p:cNvPr>
          <p:cNvSpPr/>
          <p:nvPr/>
        </p:nvSpPr>
        <p:spPr bwMode="auto">
          <a:xfrm>
            <a:off x="457200" y="2439404"/>
            <a:ext cx="914399" cy="63265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B51E00-810C-4DC7-81AD-E24455D8F688}"/>
              </a:ext>
            </a:extLst>
          </p:cNvPr>
          <p:cNvSpPr txBox="1"/>
          <p:nvPr/>
        </p:nvSpPr>
        <p:spPr>
          <a:xfrm>
            <a:off x="6286500" y="2431347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5085FC5-1E09-4B6E-8A4F-A045EFC42246}"/>
              </a:ext>
            </a:extLst>
          </p:cNvPr>
          <p:cNvSpPr txBox="1"/>
          <p:nvPr/>
        </p:nvSpPr>
        <p:spPr>
          <a:xfrm>
            <a:off x="5502227" y="2437717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ABB3FAC-0ABF-4C30-9F96-62A7AACB6741}"/>
              </a:ext>
            </a:extLst>
          </p:cNvPr>
          <p:cNvSpPr txBox="1"/>
          <p:nvPr/>
        </p:nvSpPr>
        <p:spPr>
          <a:xfrm>
            <a:off x="7924800" y="2424664"/>
            <a:ext cx="404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D639AD9-E051-427D-89B3-B63313C41CCB}"/>
              </a:ext>
            </a:extLst>
          </p:cNvPr>
          <p:cNvSpPr txBox="1"/>
          <p:nvPr/>
        </p:nvSpPr>
        <p:spPr>
          <a:xfrm>
            <a:off x="4660724" y="2411607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C09134C-0B7A-43FC-A924-669FDF4477A4}"/>
              </a:ext>
            </a:extLst>
          </p:cNvPr>
          <p:cNvSpPr txBox="1"/>
          <p:nvPr/>
        </p:nvSpPr>
        <p:spPr>
          <a:xfrm>
            <a:off x="7139354" y="2434910"/>
            <a:ext cx="404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6F96C23-71EF-4ADD-AB92-4160C1731721}"/>
                  </a:ext>
                </a:extLst>
              </p:cNvPr>
              <p:cNvSpPr txBox="1"/>
              <p:nvPr/>
            </p:nvSpPr>
            <p:spPr>
              <a:xfrm>
                <a:off x="4060151" y="1570308"/>
                <a:ext cx="3899978" cy="4637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FF0000"/>
                    </a:solidFill>
                  </a:rPr>
                  <a:t>表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4.1 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非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终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结</m:t>
                    </m:r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符</m:t>
                    </m:r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?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数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组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6F96C23-71EF-4ADD-AB92-4160C1731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151" y="1570308"/>
                <a:ext cx="3899978" cy="463781"/>
              </a:xfrm>
              <a:prstGeom prst="rect">
                <a:avLst/>
              </a:prstGeom>
              <a:blipFill>
                <a:blip r:embed="rId3"/>
                <a:stretch>
                  <a:fillRect l="-2344" t="-9211" r="-1563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746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65743-2988-4E88-9BFA-CE1B064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</a:t>
            </a:r>
            <a:r>
              <a:rPr lang="zh-CN" altLang="en-US" dirty="0"/>
              <a:t>　</a:t>
            </a:r>
            <a:r>
              <a:rPr lang="en-US" altLang="zh-CN" dirty="0"/>
              <a:t>LL(1)</a:t>
            </a:r>
            <a:r>
              <a:rPr lang="zh-CN" altLang="en-US" dirty="0"/>
              <a:t>文法的判别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3D1A784-9F54-440F-BF3D-218C77F822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sz="2800" dirty="0">
                    <a:solidFill>
                      <a:srgbClr val="0070C0"/>
                    </a:solidFill>
                  </a:rPr>
                  <a:t>求</a:t>
                </a:r>
                <a:r>
                  <a:rPr lang="en-US" altLang="zh-CN" sz="2800" dirty="0">
                    <a:solidFill>
                      <a:srgbClr val="0070C0"/>
                    </a:solidFill>
                  </a:rPr>
                  <a:t>FIRST(X)</a:t>
                </a:r>
                <a:r>
                  <a:rPr lang="zh-CN" altLang="en-US" sz="2800" dirty="0">
                    <a:solidFill>
                      <a:srgbClr val="0070C0"/>
                    </a:solidFill>
                  </a:rPr>
                  <a:t> 的算法</a:t>
                </a:r>
                <a:r>
                  <a:rPr lang="zh-CN" altLang="en-US" sz="2800" dirty="0"/>
                  <a:t>，</a:t>
                </a:r>
                <a:r>
                  <a:rPr kumimoji="0" lang="en-US" altLang="zh-C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X∈V</a:t>
                </a:r>
                <a:endParaRPr lang="en-US" altLang="zh-CN" sz="2800" dirty="0">
                  <a:solidFill>
                    <a:srgbClr val="FF0000"/>
                  </a:solidFill>
                </a:endParaRPr>
              </a:p>
              <a:p>
                <a:pPr marL="0" marR="0" lvl="0" indent="185738" algn="l" defTabSz="914400" rtl="0" eaLnBrk="0" fontAlgn="base" latinLnBrk="0" hangingPunct="0">
                  <a:lnSpc>
                    <a:spcPct val="10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⑴ </a:t>
                </a:r>
                <a:r>
                  <a:rPr lang="zh-CN" altLang="en-US" sz="2400" b="0" dirty="0">
                    <a:solidFill>
                      <a:srgbClr val="000000"/>
                    </a:solidFill>
                    <a:latin typeface="+mn-ea"/>
                    <a:ea typeface="+mn-ea"/>
                  </a:rPr>
                  <a:t>若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X ∈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V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T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FIRST(X)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＝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{X};</a:t>
                </a:r>
              </a:p>
              <a:p>
                <a:pPr marL="0" marR="0" lvl="0" indent="185738" algn="l" defTabSz="914400" rtl="0" eaLnBrk="0" fontAlgn="base" latinLnBrk="0" hangingPunct="0">
                  <a:lnSpc>
                    <a:spcPct val="10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⑵ </a:t>
                </a:r>
                <a:r>
                  <a:rPr lang="zh-CN" altLang="en-US" sz="2400" b="0" dirty="0">
                    <a:solidFill>
                      <a:srgbClr val="000000"/>
                    </a:solidFill>
                    <a:latin typeface="+mn-ea"/>
                    <a:ea typeface="+mn-ea"/>
                  </a:rPr>
                  <a:t>若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X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→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ε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FIRST(X)∪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＝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{ε};</a:t>
                </a:r>
              </a:p>
              <a:p>
                <a:pPr marL="0" marR="0" lvl="0" indent="185738" algn="l" defTabSz="914400" rtl="0" eaLnBrk="0" fontAlgn="base" latinLnBrk="0" hangingPunct="0">
                  <a:lnSpc>
                    <a:spcPct val="10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⑶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对于所有形如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X→a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···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规则，且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a∈V</a:t>
                </a:r>
                <a:r>
                  <a:rPr kumimoji="0" lang="en-US" altLang="zh-CN" sz="2400" b="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T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FIRST(X)∪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＝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{a}; </a:t>
                </a:r>
              </a:p>
              <a:p>
                <a:pPr marL="0" marR="0" lvl="0" indent="185738" algn="l" defTabSz="914400" rtl="0" eaLnBrk="0" fontAlgn="base" latinLnBrk="0" hangingPunct="0">
                  <a:lnSpc>
                    <a:spcPct val="10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⑷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对于所有形如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X→Y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1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2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···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b="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n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规则，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𝑌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zh-CN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𝜖</m:t>
                    </m:r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𝑁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</a:p>
              <a:p>
                <a:pPr marL="0" lvl="0" indent="185738" algn="l" eaLnBrk="0" fontAlgn="base" hangingPunct="0">
                  <a:lnSpc>
                    <a:spcPct val="10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None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 如果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1</a:t>
                </a:r>
                <a:r>
                  <a:rPr lang="zh-CN" altLang="en-US" sz="2400" b="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ε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、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2</a:t>
                </a:r>
                <a:r>
                  <a:rPr lang="zh-CN" altLang="en-US" sz="2400" b="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zh-CN" altLang="en-US" sz="2400" b="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ε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、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···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、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i-1</a:t>
                </a:r>
                <a:r>
                  <a:rPr lang="zh-CN" altLang="en-US" sz="2400" b="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zh-CN" altLang="en-US" sz="2400" b="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ε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（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＜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=n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）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,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则   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  <a:p>
                <a:pPr marL="0" marR="0" lvl="0" indent="185738" algn="l" defTabSz="914400" rtl="0" eaLnBrk="0" fontAlgn="base" latinLnBrk="0" hangingPunct="0">
                  <a:lnSpc>
                    <a:spcPct val="10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 FIRST(X) ∪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＝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(FIRST(Y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1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)∪FIRST(Y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2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)…∪FIRST(Y</a:t>
                </a:r>
                <a:r>
                  <a:rPr kumimoji="0" lang="en-US" altLang="zh-CN" sz="2400" b="0" i="0" u="none" strike="noStrike" kern="1200" cap="none" spc="0" normalizeH="0" baseline="-1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))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－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{ε}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;</a:t>
                </a:r>
              </a:p>
              <a:p>
                <a:pPr marL="0" lvl="0" indent="185738" algn="l" eaLnBrk="0" fontAlgn="base" hangingPunct="0">
                  <a:lnSpc>
                    <a:spcPct val="10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如果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1</a:t>
                </a:r>
                <a:r>
                  <a:rPr lang="zh-CN" altLang="en-US" sz="2400" b="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ε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、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2</a:t>
                </a:r>
                <a:r>
                  <a:rPr lang="zh-CN" altLang="en-US" sz="2400" b="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zh-CN" altLang="en-US" sz="2400" b="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ε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、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···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、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b="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n</a:t>
                </a:r>
                <a:r>
                  <a:rPr lang="zh-CN" altLang="en-US" sz="2400" b="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zh-CN" altLang="en-US" sz="2400" b="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ε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则</a:t>
                </a:r>
              </a:p>
              <a:p>
                <a:pPr marL="0" marR="0" lvl="0" indent="185738" algn="l" defTabSz="914400" rtl="0" eaLnBrk="0" fontAlgn="base" latinLnBrk="0" hangingPunct="0">
                  <a:lnSpc>
                    <a:spcPct val="10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FIRST(X)∪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＝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(FIRST(Y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1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)∪FIRST(Y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2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)…∪FIRST(Y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))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∪{ε}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;</a:t>
                </a:r>
              </a:p>
              <a:p>
                <a:pPr marL="0" marR="0" lvl="0" indent="185738" algn="l" defTabSz="914400" rtl="0" eaLnBrk="0" fontAlgn="base" latinLnBrk="0" hangingPunct="0">
                  <a:lnSpc>
                    <a:spcPct val="100000"/>
                  </a:lnSpc>
                  <a:spcBef>
                    <a:spcPct val="4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⑸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重复⑷，直到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FIRST()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不再扩大为止</a:t>
                </a:r>
                <a:endParaRPr lang="zh-CN" altLang="en-US" sz="2400" b="0" dirty="0">
                  <a:solidFill>
                    <a:srgbClr val="C0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3D1A784-9F54-440F-BF3D-218C77F822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379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4B2A75-C5AC-498A-8AAF-FCC0A595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</a:t>
            </a:r>
            <a:r>
              <a:rPr lang="zh-CN" altLang="en-US" dirty="0"/>
              <a:t>　</a:t>
            </a:r>
            <a:r>
              <a:rPr lang="en-US" altLang="zh-CN" dirty="0"/>
              <a:t>LL(1)</a:t>
            </a:r>
            <a:r>
              <a:rPr lang="zh-CN" altLang="en-US" dirty="0"/>
              <a:t>文法的判别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A80755-8EF0-4ECD-9ABF-5CBA05BD1D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800" dirty="0">
                    <a:solidFill>
                      <a:srgbClr val="0070C0"/>
                    </a:solidFill>
                  </a:rPr>
                  <a:t>求</a:t>
                </a:r>
                <a:r>
                  <a:rPr lang="en-US" altLang="zh-CN" sz="2800" dirty="0">
                    <a:solidFill>
                      <a:srgbClr val="0070C0"/>
                    </a:solidFill>
                  </a:rPr>
                  <a:t>FIRST(</a:t>
                </a:r>
                <a:r>
                  <a:rPr lang="el-GR" altLang="zh-CN" sz="2800" dirty="0">
                    <a:solidFill>
                      <a:srgbClr val="0070C0"/>
                    </a:solidFill>
                  </a:rPr>
                  <a:t>α</a:t>
                </a:r>
                <a:r>
                  <a:rPr lang="en-US" altLang="zh-CN" sz="2800" dirty="0">
                    <a:solidFill>
                      <a:srgbClr val="0070C0"/>
                    </a:solidFill>
                  </a:rPr>
                  <a:t>)</a:t>
                </a:r>
                <a:r>
                  <a:rPr lang="zh-CN" altLang="en-US" sz="2800" dirty="0">
                    <a:solidFill>
                      <a:srgbClr val="0070C0"/>
                    </a:solidFill>
                  </a:rPr>
                  <a:t> 的算法</a:t>
                </a:r>
                <a:r>
                  <a:rPr lang="zh-CN" altLang="en-US" sz="2800" dirty="0"/>
                  <a:t>，</a:t>
                </a:r>
                <a:r>
                  <a:rPr lang="el-GR" altLang="zh-CN" sz="2800" dirty="0">
                    <a:solidFill>
                      <a:srgbClr val="FF0000"/>
                    </a:solidFill>
                  </a:rPr>
                  <a:t>α</a:t>
                </a:r>
                <a:r>
                  <a:rPr lang="el-GR" altLang="zh-CN" sz="2800" dirty="0"/>
                  <a:t> </a:t>
                </a:r>
                <a:r>
                  <a:rPr kumimoji="0" lang="en-US" altLang="zh-C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∈V</a:t>
                </a:r>
                <a:r>
                  <a:rPr kumimoji="0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*</a:t>
                </a:r>
                <a:r>
                  <a:rPr kumimoji="0" lang="en-US" altLang="zh-CN" sz="28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,  </a:t>
                </a:r>
                <a:r>
                  <a:rPr kumimoji="0" lang="zh-CN" altLang="en-US" sz="28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设</a:t>
                </a:r>
                <a:r>
                  <a:rPr kumimoji="0" lang="en-US" altLang="zh-CN" sz="28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|</a:t>
                </a:r>
                <a:r>
                  <a:rPr kumimoji="0" lang="el-GR" altLang="zh-CN" sz="28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α</a:t>
                </a:r>
                <a:r>
                  <a:rPr kumimoji="0" lang="en-US" altLang="zh-CN" sz="28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| = n</a:t>
                </a:r>
                <a:endParaRPr lang="en-US" altLang="zh-CN" sz="2800" dirty="0"/>
              </a:p>
              <a:p>
                <a:pPr marL="0" marR="0" lvl="0" indent="476250" algn="l" defTabSz="914400" rtl="0" eaLnBrk="0" fontAlgn="base" latinLnBrk="0" hangingPunct="0">
                  <a:lnSpc>
                    <a:spcPct val="15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α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＝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1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Y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2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···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b="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n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∈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（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V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N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∪V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T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）*，置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FIRST(α)=</a:t>
                </a:r>
                <a:r>
                  <a:rPr lang="el-GR" altLang="zh-CN" sz="2400" b="0" dirty="0">
                    <a:solidFill>
                      <a:srgbClr val="C00000"/>
                    </a:solidFill>
                  </a:rPr>
                  <a:t> Φ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。计算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FIRST(α)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：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  <a:p>
                <a:pPr algn="l" eaLnBrk="0" fontAlgn="base" hangingPunct="0">
                  <a:lnSpc>
                    <a:spcPct val="15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如果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1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∈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V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T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,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则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FIRST(α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）＝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{ Y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1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}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；</a:t>
                </a:r>
              </a:p>
              <a:p>
                <a:pPr eaLnBrk="0" fontAlgn="base" hangingPunct="0">
                  <a:lnSpc>
                    <a:spcPct val="15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如果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1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ε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、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2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zh-CN" altLang="en-US" sz="2400" b="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ε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、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···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、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i-1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zh-CN" altLang="en-US" sz="2400" b="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ε(1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＜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＜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=n)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，则</a:t>
                </a:r>
              </a:p>
              <a:p>
                <a:pPr marL="0" indent="0" eaLnBrk="0" fontAlgn="base" hangingPunct="0">
                  <a:lnSpc>
                    <a:spcPct val="15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  FIRST(α)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＝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(FIRST(Y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1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)∪FIRST(Y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2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)…∪FIRST(Y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i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))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－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{ε}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;</a:t>
                </a:r>
              </a:p>
              <a:p>
                <a:pPr eaLnBrk="0" fontAlgn="base" hangingPunct="0">
                  <a:lnSpc>
                    <a:spcPct val="15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如果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1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ε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、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2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zh-CN" altLang="en-US" sz="2400" b="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ε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、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···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、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b="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n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zh-CN" altLang="en-US" sz="2400" b="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ε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则</a:t>
                </a:r>
              </a:p>
              <a:p>
                <a:pPr marL="0" indent="0" eaLnBrk="0" fontAlgn="base" hangingPunct="0">
                  <a:lnSpc>
                    <a:spcPct val="15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  FIRST(α)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＝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(FIRST(Y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1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)∪FIRST(Y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2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)…∪FIRST(</a:t>
                </a: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Y</a:t>
                </a:r>
                <a:r>
                  <a:rPr kumimoji="0" lang="en-US" altLang="zh-CN" sz="2400" b="0" i="0" u="none" strike="noStrike" kern="1200" cap="none" spc="0" normalizeH="0" baseline="-30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n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))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∪{ε}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A80755-8EF0-4ECD-9ABF-5CBA05BD1D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56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8F69B6-833E-4D53-A81D-22051BED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</a:t>
            </a:r>
            <a:r>
              <a:rPr lang="zh-CN" altLang="en-US" dirty="0"/>
              <a:t>　</a:t>
            </a:r>
            <a:r>
              <a:rPr lang="en-US" altLang="zh-CN" dirty="0"/>
              <a:t>LL(1)</a:t>
            </a:r>
            <a:r>
              <a:rPr lang="zh-CN" altLang="en-US" dirty="0"/>
              <a:t>文法的判别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633069-90FD-4C4F-8B13-8C744D56E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1266374" cy="5637024"/>
              </a:xfrm>
            </p:spPr>
            <p:txBody>
              <a:bodyPr/>
              <a:lstStyle/>
              <a:p>
                <a:r>
                  <a:rPr lang="zh-CN" altLang="en-US" dirty="0">
                    <a:solidFill>
                      <a:srgbClr val="0070C0"/>
                    </a:solidFill>
                  </a:rPr>
                  <a:t>求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FOLLOW(A)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的算法</a:t>
                </a:r>
                <a:r>
                  <a:rPr lang="en-US" altLang="zh-CN" dirty="0"/>
                  <a:t>,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</a:t>
                </a:r>
                <a:r>
                  <a:rPr kumimoji="0" lang="en-US" altLang="zh-C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∈</a:t>
                </a:r>
                <a:r>
                  <a:rPr kumimoji="0" lang="en-US" altLang="zh-C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:r>
                  <a:rPr kumimoji="0" lang="en-US" altLang="zh-C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V</a:t>
                </a:r>
                <a:r>
                  <a:rPr kumimoji="0" lang="en-US" altLang="zh-CN" sz="280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N</a:t>
                </a:r>
              </a:p>
              <a:p>
                <a:pPr marL="457200" marR="0" lvl="0" indent="-457200" algn="l" defTabSz="914400" rtl="0" eaLnBrk="0" fontAlgn="base" latinLnBrk="0" hangingPunct="0">
                  <a:lnSpc>
                    <a:spcPct val="15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+mj-ea"/>
                  <a:buAutoNum type="circleNumDbPlain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置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FOLLOW(A)=</a:t>
                </a:r>
                <a:r>
                  <a:rPr kumimoji="0" lang="el-GR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Φ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;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置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FOLLOW(S)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＝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{#}</a:t>
                </a:r>
              </a:p>
              <a:p>
                <a:pPr marL="457200" marR="0" lvl="0" indent="-457200" algn="l" defTabSz="914400" rtl="0" eaLnBrk="0" fontAlgn="base" latinLnBrk="0" hangingPunct="0">
                  <a:lnSpc>
                    <a:spcPct val="13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+mj-ea"/>
                  <a:buAutoNum type="circleNumDbPlain"/>
                  <a:tabLst/>
                  <a:defRPr/>
                </a:pPr>
                <a:r>
                  <a:rPr lang="zh-CN" altLang="en-US" sz="2400" b="0" dirty="0">
                    <a:solidFill>
                      <a:srgbClr val="000000"/>
                    </a:solidFill>
                    <a:latin typeface="+mn-ea"/>
                    <a:ea typeface="+mn-ea"/>
                  </a:rPr>
                  <a:t>若有产生式</a:t>
                </a:r>
                <a:r>
                  <a:rPr lang="en-US" altLang="zh-CN" sz="2400" b="0" dirty="0">
                    <a:solidFill>
                      <a:srgbClr val="000000"/>
                    </a:solidFill>
                    <a:latin typeface="+mn-ea"/>
                    <a:ea typeface="+mn-ea"/>
                  </a:rPr>
                  <a:t>B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→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αAβ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B∈V</a:t>
                </a:r>
                <a:r>
                  <a:rPr kumimoji="0" lang="en-US" altLang="zh-CN" sz="2400" b="0" i="0" u="none" strike="noStrike" kern="1200" cap="none" spc="0" normalizeH="0" baseline="-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N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，则：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FOLLOW(A) ∪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＝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(FIRST(β)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－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{ε}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）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  <a:p>
                <a:pPr marL="457200" lvl="0" indent="-457200" algn="l" eaLnBrk="0" fontAlgn="base" hangingPunct="0">
                  <a:lnSpc>
                    <a:spcPct val="13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Font typeface="+mj-ea"/>
                  <a:buAutoNum type="circleNumDbPlain"/>
                  <a:defRPr/>
                </a:pPr>
                <a:r>
                  <a:rPr lang="zh-CN" altLang="en-US" sz="2400" b="0" dirty="0"/>
                  <a:t>若有产生式</a:t>
                </a:r>
                <a:r>
                  <a:rPr lang="en-US" altLang="zh-CN" sz="2400" b="0" dirty="0"/>
                  <a:t>B</a:t>
                </a:r>
                <a:r>
                  <a:rPr lang="en-US" altLang="zh-CN" sz="2400" b="0" dirty="0">
                    <a:solidFill>
                      <a:srgbClr val="C00000"/>
                    </a:solidFill>
                    <a:latin typeface="+mn-ea"/>
                  </a:rPr>
                  <a:t>→</a:t>
                </a:r>
                <a:r>
                  <a:rPr lang="en-US" altLang="zh-CN" sz="2400" b="0" dirty="0">
                    <a:solidFill>
                      <a:srgbClr val="000000"/>
                    </a:solidFill>
                    <a:latin typeface="+mn-ea"/>
                  </a:rPr>
                  <a:t>αA</a:t>
                </a:r>
                <a:r>
                  <a:rPr lang="zh-CN" altLang="en-US" sz="2400" b="0" dirty="0">
                    <a:solidFill>
                      <a:srgbClr val="000000"/>
                    </a:solidFill>
                    <a:latin typeface="+mn-ea"/>
                  </a:rPr>
                  <a:t>或</a:t>
                </a:r>
                <a:r>
                  <a:rPr lang="en-US" altLang="zh-CN" sz="2400" b="0" dirty="0">
                    <a:solidFill>
                      <a:srgbClr val="000000"/>
                    </a:solidFill>
                    <a:latin typeface="+mn-ea"/>
                  </a:rPr>
                  <a:t>B</a:t>
                </a:r>
                <a:r>
                  <a:rPr lang="en-US" altLang="zh-CN" sz="2400" b="0" dirty="0">
                    <a:solidFill>
                      <a:srgbClr val="C00000"/>
                    </a:solidFill>
                    <a:latin typeface="+mn-ea"/>
                  </a:rPr>
                  <a:t>→</a:t>
                </a:r>
                <a:r>
                  <a:rPr lang="en-US" altLang="zh-CN" sz="2400" b="0" dirty="0">
                    <a:solidFill>
                      <a:srgbClr val="000000"/>
                    </a:solidFill>
                    <a:latin typeface="+mn-ea"/>
                  </a:rPr>
                  <a:t>αAβ,</a:t>
                </a:r>
                <a:r>
                  <a:rPr lang="zh-CN" altLang="en-US" sz="2400" b="0" dirty="0">
                    <a:solidFill>
                      <a:srgbClr val="000000"/>
                    </a:solidFill>
                    <a:latin typeface="+mn-ea"/>
                  </a:rPr>
                  <a:t>且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β</a:t>
                </a:r>
                <a:r>
                  <a:rPr lang="zh-CN" altLang="en-US" sz="2400" b="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ε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，则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FOLLOW(A) </a:t>
                </a:r>
                <a:r>
                  <a:rPr lang="zh-CN" altLang="zh-CN" sz="2400" b="0" dirty="0"/>
                  <a:t>∪＝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FOLLOW(B)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；</a:t>
                </a:r>
              </a:p>
              <a:p>
                <a:pPr marL="457200" marR="0" lvl="0" indent="-457200" algn="l" defTabSz="914400" rtl="0" eaLnBrk="0" fontAlgn="base" latinLnBrk="0" hangingPunct="0">
                  <a:lnSpc>
                    <a:spcPct val="13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+mj-ea"/>
                  <a:buAutoNum type="circleNumDbPlain"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重复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②③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，直到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FOLLOW(A)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不再扩大为止。 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633069-90FD-4C4F-8B13-8C744D56E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1266374" cy="5637024"/>
              </a:xfrm>
              <a:blipFill>
                <a:blip r:embed="rId2"/>
                <a:stretch>
                  <a:fillRect l="-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337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28628-15D6-4167-9F40-D8023E4CF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语法分析方法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0A4E78-C3A9-41C2-AC93-83570E457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7489987" cy="563702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/>
              <a:t>自顶向下：</a:t>
            </a:r>
            <a:r>
              <a:rPr lang="zh-CN" altLang="en-US" sz="2800" dirty="0">
                <a:solidFill>
                  <a:srgbClr val="0000FF"/>
                </a:solidFill>
              </a:rPr>
              <a:t>推导</a:t>
            </a:r>
            <a:r>
              <a:rPr lang="zh-CN" altLang="en-US" sz="2800" dirty="0"/>
              <a:t>     </a:t>
            </a:r>
            <a:r>
              <a:rPr lang="en-US" altLang="zh-CN" sz="2800" dirty="0">
                <a:solidFill>
                  <a:srgbClr val="C00000"/>
                </a:solidFill>
              </a:rPr>
              <a:t>ANTLR4</a:t>
            </a:r>
          </a:p>
          <a:p>
            <a:pPr lvl="1"/>
            <a:r>
              <a:rPr lang="zh-CN" altLang="en-US" sz="2400" dirty="0"/>
              <a:t>第</a:t>
            </a:r>
            <a:r>
              <a:rPr lang="en-US" altLang="zh-CN" sz="2400" dirty="0"/>
              <a:t>4</a:t>
            </a:r>
            <a:r>
              <a:rPr lang="zh-CN" altLang="en-US" sz="2400" dirty="0"/>
              <a:t>章</a:t>
            </a:r>
            <a:r>
              <a:rPr lang="en-US" altLang="zh-CN" sz="2400" dirty="0"/>
              <a:t>: </a:t>
            </a:r>
            <a:r>
              <a:rPr lang="zh-CN" altLang="en-US" sz="2400" dirty="0"/>
              <a:t>确定的自顶向下分析方法：</a:t>
            </a:r>
            <a:r>
              <a:rPr lang="en-US" altLang="zh-CN" sz="2400" dirty="0"/>
              <a:t>LL(1)</a:t>
            </a:r>
            <a:r>
              <a:rPr lang="zh-CN" altLang="en-US" sz="2400" dirty="0"/>
              <a:t>分析法</a:t>
            </a:r>
            <a:endParaRPr lang="en-US" altLang="zh-CN" sz="2400" dirty="0"/>
          </a:p>
          <a:p>
            <a:pPr lvl="2"/>
            <a:r>
              <a:rPr lang="zh-CN" altLang="en-US" dirty="0">
                <a:solidFill>
                  <a:schemeClr val="tx1"/>
                </a:solidFill>
              </a:rPr>
              <a:t>递归下降</a:t>
            </a:r>
            <a:r>
              <a:rPr lang="en-US" altLang="zh-CN" dirty="0">
                <a:solidFill>
                  <a:schemeClr val="tx1"/>
                </a:solidFill>
              </a:rPr>
              <a:t>LL(1)</a:t>
            </a:r>
            <a:r>
              <a:rPr lang="zh-CN" altLang="en-US" dirty="0">
                <a:solidFill>
                  <a:schemeClr val="tx1"/>
                </a:solidFill>
              </a:rPr>
              <a:t>分析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r>
              <a:rPr lang="zh-CN" altLang="en-US" dirty="0">
                <a:solidFill>
                  <a:schemeClr val="tx1"/>
                </a:solidFill>
              </a:rPr>
              <a:t>表驱动</a:t>
            </a:r>
            <a:r>
              <a:rPr lang="en-US" altLang="zh-CN" dirty="0">
                <a:solidFill>
                  <a:schemeClr val="tx1"/>
                </a:solidFill>
              </a:rPr>
              <a:t>LL(1)</a:t>
            </a:r>
            <a:r>
              <a:rPr lang="zh-CN" altLang="en-US" dirty="0">
                <a:solidFill>
                  <a:schemeClr val="tx1"/>
                </a:solidFill>
              </a:rPr>
              <a:t>分析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预测分析法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sz="2800" dirty="0"/>
              <a:t>自底向上：</a:t>
            </a:r>
            <a:r>
              <a:rPr lang="zh-CN" altLang="en-US" sz="2800" dirty="0">
                <a:solidFill>
                  <a:srgbClr val="0000FF"/>
                </a:solidFill>
              </a:rPr>
              <a:t>归约</a:t>
            </a:r>
            <a:r>
              <a:rPr lang="zh-CN" altLang="en-US" sz="2800" dirty="0"/>
              <a:t>     </a:t>
            </a:r>
            <a:r>
              <a:rPr lang="en-US" altLang="zh-CN" sz="2800" dirty="0">
                <a:solidFill>
                  <a:srgbClr val="C00000"/>
                </a:solidFill>
              </a:rPr>
              <a:t>BISON</a:t>
            </a:r>
          </a:p>
          <a:p>
            <a:pPr lvl="1"/>
            <a:r>
              <a:rPr lang="zh-CN" altLang="en-US" sz="2400" dirty="0"/>
              <a:t>第</a:t>
            </a:r>
            <a:r>
              <a:rPr lang="en-US" altLang="zh-CN" sz="2400" dirty="0"/>
              <a:t>5</a:t>
            </a:r>
            <a:r>
              <a:rPr lang="zh-CN" altLang="en-US" sz="2400" dirty="0"/>
              <a:t>章 优先分析法</a:t>
            </a:r>
            <a:endParaRPr lang="en-US" altLang="zh-CN" sz="2400" dirty="0"/>
          </a:p>
          <a:p>
            <a:pPr lvl="2"/>
            <a:r>
              <a:rPr lang="zh-CN" altLang="en-US" dirty="0"/>
              <a:t>简单优先</a:t>
            </a:r>
            <a:endParaRPr lang="en-US" altLang="zh-CN" dirty="0"/>
          </a:p>
          <a:p>
            <a:pPr lvl="2"/>
            <a:r>
              <a:rPr lang="zh-CN" altLang="en-US" dirty="0"/>
              <a:t>算符优先</a:t>
            </a:r>
            <a:endParaRPr lang="en-US" altLang="zh-CN" dirty="0"/>
          </a:p>
          <a:p>
            <a:pPr lvl="1"/>
            <a:r>
              <a:rPr lang="zh-CN" altLang="en-US" sz="2400" dirty="0"/>
              <a:t>第</a:t>
            </a:r>
            <a:r>
              <a:rPr lang="en-US" altLang="zh-CN" sz="2400" dirty="0"/>
              <a:t>6</a:t>
            </a:r>
            <a:r>
              <a:rPr lang="zh-CN" altLang="en-US" sz="2400" dirty="0"/>
              <a:t>章 </a:t>
            </a:r>
            <a:r>
              <a:rPr lang="en-US" altLang="zh-CN" sz="2400" dirty="0"/>
              <a:t>LR</a:t>
            </a:r>
            <a:r>
              <a:rPr lang="zh-CN" altLang="en-US" sz="2400" dirty="0"/>
              <a:t>分析法</a:t>
            </a:r>
            <a:endParaRPr lang="en-US" altLang="zh-CN" sz="2400" dirty="0"/>
          </a:p>
          <a:p>
            <a:pPr lvl="2"/>
            <a:r>
              <a:rPr lang="en-US" altLang="zh-CN" sz="2400" dirty="0"/>
              <a:t>LR(0)→SLR(1) →LR(1)</a:t>
            </a:r>
          </a:p>
          <a:p>
            <a:pPr lvl="2"/>
            <a:r>
              <a:rPr lang="en-US" altLang="zh-CN" sz="2400" dirty="0"/>
              <a:t>LALR(1)  </a:t>
            </a:r>
            <a:r>
              <a:rPr lang="en-US" altLang="zh-CN" sz="2400" dirty="0">
                <a:solidFill>
                  <a:srgbClr val="C00000"/>
                </a:solidFill>
              </a:rPr>
              <a:t>Bison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F98FA17-1A10-4208-AF7B-64B3F8BF4AE4}"/>
              </a:ext>
            </a:extLst>
          </p:cNvPr>
          <p:cNvSpPr/>
          <p:nvPr/>
        </p:nvSpPr>
        <p:spPr>
          <a:xfrm>
            <a:off x="5883965" y="2213576"/>
            <a:ext cx="5367130" cy="427515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B68080-6BA6-4AB8-8EDA-03EAABB496FE}"/>
              </a:ext>
            </a:extLst>
          </p:cNvPr>
          <p:cNvSpPr txBox="1"/>
          <p:nvPr/>
        </p:nvSpPr>
        <p:spPr>
          <a:xfrm>
            <a:off x="8889839" y="232474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上下文无关文法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432985D-B08A-420B-9E12-319C15604777}"/>
              </a:ext>
            </a:extLst>
          </p:cNvPr>
          <p:cNvSpPr/>
          <p:nvPr/>
        </p:nvSpPr>
        <p:spPr>
          <a:xfrm>
            <a:off x="6003012" y="2787065"/>
            <a:ext cx="5155095" cy="358273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6EF955-5DD8-451F-95E9-44523BBA83D4}"/>
              </a:ext>
            </a:extLst>
          </p:cNvPr>
          <p:cNvSpPr txBox="1"/>
          <p:nvPr/>
        </p:nvSpPr>
        <p:spPr>
          <a:xfrm>
            <a:off x="7471678" y="288694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无二义性的上下文无关文法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B3440A7-8061-453C-A441-73FEB2202932}"/>
              </a:ext>
            </a:extLst>
          </p:cNvPr>
          <p:cNvSpPr/>
          <p:nvPr/>
        </p:nvSpPr>
        <p:spPr>
          <a:xfrm>
            <a:off x="6070038" y="3336012"/>
            <a:ext cx="4933384" cy="2816817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EAD261-09C6-4C31-8531-F210769874B5}"/>
              </a:ext>
            </a:extLst>
          </p:cNvPr>
          <p:cNvSpPr txBox="1"/>
          <p:nvPr/>
        </p:nvSpPr>
        <p:spPr>
          <a:xfrm>
            <a:off x="9088371" y="351798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LR(1)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D353475-338B-4D27-B0F7-61E2504CA1BC}"/>
              </a:ext>
            </a:extLst>
          </p:cNvPr>
          <p:cNvSpPr/>
          <p:nvPr/>
        </p:nvSpPr>
        <p:spPr>
          <a:xfrm>
            <a:off x="6439413" y="3851713"/>
            <a:ext cx="4203895" cy="211001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44142B-4C44-4184-B1E8-E3F1F8754C14}"/>
              </a:ext>
            </a:extLst>
          </p:cNvPr>
          <p:cNvSpPr txBox="1"/>
          <p:nvPr/>
        </p:nvSpPr>
        <p:spPr>
          <a:xfrm>
            <a:off x="8763105" y="4000725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LALR</a:t>
            </a:r>
            <a:r>
              <a:rPr lang="en-US" altLang="zh-CN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endParaRPr lang="zh-CN" altLang="en-US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0F64C29-97DA-464A-8B45-2CC97AF6EF6A}"/>
              </a:ext>
            </a:extLst>
          </p:cNvPr>
          <p:cNvSpPr/>
          <p:nvPr/>
        </p:nvSpPr>
        <p:spPr>
          <a:xfrm>
            <a:off x="6759142" y="4285647"/>
            <a:ext cx="3288402" cy="1559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E5FB25E-77F5-4C1A-A09F-987E493398A4}"/>
              </a:ext>
            </a:extLst>
          </p:cNvPr>
          <p:cNvSpPr txBox="1"/>
          <p:nvPr/>
        </p:nvSpPr>
        <p:spPr>
          <a:xfrm>
            <a:off x="9066268" y="477998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SLR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A2BDF75-F861-46AA-94CB-3EDBE4707F78}"/>
              </a:ext>
            </a:extLst>
          </p:cNvPr>
          <p:cNvSpPr/>
          <p:nvPr/>
        </p:nvSpPr>
        <p:spPr>
          <a:xfrm>
            <a:off x="7035155" y="4481183"/>
            <a:ext cx="1978297" cy="11723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472F08D-D1AA-4D83-B6C2-80606FC39A87}"/>
              </a:ext>
            </a:extLst>
          </p:cNvPr>
          <p:cNvSpPr txBox="1"/>
          <p:nvPr/>
        </p:nvSpPr>
        <p:spPr>
          <a:xfrm>
            <a:off x="8253822" y="488087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LR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(0)</a:t>
            </a:r>
            <a:endParaRPr lang="zh-CN" alt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D5D4A41-127E-49C9-B82F-116ACCF5BEB8}"/>
              </a:ext>
            </a:extLst>
          </p:cNvPr>
          <p:cNvSpPr/>
          <p:nvPr/>
        </p:nvSpPr>
        <p:spPr>
          <a:xfrm>
            <a:off x="7098226" y="3517984"/>
            <a:ext cx="1202464" cy="244374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B452341-E29F-4F74-A5C8-B02ADF58C772}"/>
              </a:ext>
            </a:extLst>
          </p:cNvPr>
          <p:cNvSpPr txBox="1"/>
          <p:nvPr/>
        </p:nvSpPr>
        <p:spPr>
          <a:xfrm>
            <a:off x="7304283" y="362418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A379C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LL(1)</a:t>
            </a:r>
            <a:endParaRPr lang="zh-CN" altLang="en-US" b="1" dirty="0">
              <a:solidFill>
                <a:srgbClr val="A379C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673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FDA4D-46A5-4D9E-93DC-1C0D24FD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</a:t>
            </a:r>
            <a:r>
              <a:rPr lang="zh-CN" altLang="en-US" dirty="0"/>
              <a:t>　</a:t>
            </a:r>
            <a:r>
              <a:rPr lang="en-US" altLang="zh-CN" dirty="0"/>
              <a:t>LL(1)</a:t>
            </a:r>
            <a:r>
              <a:rPr lang="zh-CN" altLang="en-US" dirty="0"/>
              <a:t>文法的判别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26823F-4668-44F5-949B-60F623E80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379549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4.5 </a:t>
            </a:r>
            <a:r>
              <a:rPr lang="zh-CN" altLang="en-US" sz="2800" dirty="0"/>
              <a:t>文法</a:t>
            </a:r>
            <a:r>
              <a:rPr lang="en-US" altLang="zh-CN" sz="2800" dirty="0"/>
              <a:t>G[S]</a:t>
            </a:r>
          </a:p>
          <a:p>
            <a:pPr marL="469900" lvl="1" indent="0">
              <a:buNone/>
            </a:pPr>
            <a:r>
              <a:rPr lang="en-US" altLang="zh-CN" sz="2400" dirty="0" err="1">
                <a:solidFill>
                  <a:srgbClr val="0000FF"/>
                </a:solidFill>
              </a:rPr>
              <a:t>S→AB︱bC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469900" lvl="1" indent="0">
              <a:buNone/>
            </a:pPr>
            <a:r>
              <a:rPr lang="en-US" altLang="zh-CN" sz="2400" dirty="0" err="1">
                <a:solidFill>
                  <a:srgbClr val="0000FF"/>
                </a:solidFill>
              </a:rPr>
              <a:t>A→b</a:t>
            </a:r>
            <a:r>
              <a:rPr lang="en-US" altLang="zh-CN" sz="2400" dirty="0">
                <a:solidFill>
                  <a:srgbClr val="0000FF"/>
                </a:solidFill>
              </a:rPr>
              <a:t>︱</a:t>
            </a:r>
            <a:r>
              <a:rPr lang="el-GR" altLang="zh-CN" sz="2400" dirty="0">
                <a:solidFill>
                  <a:srgbClr val="0000FF"/>
                </a:solidFill>
              </a:rPr>
              <a:t>ε</a:t>
            </a:r>
          </a:p>
          <a:p>
            <a:pPr marL="469900" lvl="1" indent="0">
              <a:buNone/>
            </a:pPr>
            <a:r>
              <a:rPr lang="en-US" altLang="zh-CN" sz="2400" dirty="0" err="1">
                <a:solidFill>
                  <a:srgbClr val="0000FF"/>
                </a:solidFill>
              </a:rPr>
              <a:t>B→aD</a:t>
            </a:r>
            <a:r>
              <a:rPr lang="en-US" altLang="zh-CN" sz="2400" dirty="0">
                <a:solidFill>
                  <a:srgbClr val="0000FF"/>
                </a:solidFill>
              </a:rPr>
              <a:t>︱</a:t>
            </a:r>
            <a:r>
              <a:rPr lang="el-GR" altLang="zh-CN" sz="2400" dirty="0">
                <a:solidFill>
                  <a:srgbClr val="0000FF"/>
                </a:solidFill>
              </a:rPr>
              <a:t>ε</a:t>
            </a:r>
          </a:p>
          <a:p>
            <a:pPr marL="469900" lvl="1" indent="0">
              <a:buNone/>
            </a:pPr>
            <a:r>
              <a:rPr lang="en-US" altLang="zh-CN" sz="2400" dirty="0" err="1">
                <a:solidFill>
                  <a:srgbClr val="0000FF"/>
                </a:solidFill>
              </a:rPr>
              <a:t>C→AD︱b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469900" lvl="1" indent="0">
              <a:buNone/>
            </a:pPr>
            <a:r>
              <a:rPr lang="en-US" altLang="zh-CN" sz="2400" dirty="0" err="1">
                <a:solidFill>
                  <a:srgbClr val="0000FF"/>
                </a:solidFill>
              </a:rPr>
              <a:t>D→aS︱c</a:t>
            </a:r>
            <a:endParaRPr lang="en-US" altLang="zh-CN" sz="2400" dirty="0">
              <a:solidFill>
                <a:srgbClr val="0000FF"/>
              </a:solidFill>
            </a:endParaRPr>
          </a:p>
          <a:p>
            <a:r>
              <a:rPr lang="zh-CN" altLang="en-US" dirty="0"/>
              <a:t>非终结符的</a:t>
            </a:r>
            <a:r>
              <a:rPr lang="en-US" altLang="zh-CN" dirty="0"/>
              <a:t>FIRST()</a:t>
            </a:r>
            <a:endParaRPr lang="zh-CN" alt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4AD95651-73E3-4226-8F73-3E562AB63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220857"/>
              </p:ext>
            </p:extLst>
          </p:nvPr>
        </p:nvGraphicFramePr>
        <p:xfrm>
          <a:off x="934719" y="4805765"/>
          <a:ext cx="8128000" cy="9635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0573396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966890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777906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2044279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46645797"/>
                    </a:ext>
                  </a:extLst>
                </a:gridCol>
              </a:tblGrid>
              <a:tr h="481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921060"/>
                  </a:ext>
                </a:extLst>
              </a:tr>
              <a:tr h="481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{b, a,</a:t>
                      </a:r>
                      <a:r>
                        <a:rPr kumimoji="0" lang="en-US" altLang="zh-CN" sz="24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ε</a:t>
                      </a:r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}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{b, </a:t>
                      </a:r>
                      <a:r>
                        <a:rPr kumimoji="0" lang="en-US" altLang="zh-CN" sz="24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ε</a:t>
                      </a:r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}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{a, </a:t>
                      </a:r>
                      <a:r>
                        <a:rPr kumimoji="0" lang="en-US" altLang="zh-CN" sz="240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ε</a:t>
                      </a:r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}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</a:t>
                      </a:r>
                      <a:r>
                        <a:rPr lang="en-US" altLang="zh-CN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b,a,c</a:t>
                      </a:r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}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</a:t>
                      </a:r>
                      <a:r>
                        <a:rPr lang="en-US" altLang="zh-CN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a,c</a:t>
                      </a:r>
                      <a:r>
                        <a:rPr lang="en-US" altLang="zh-CN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}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04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9640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A331AE-3DB3-47F6-94E2-005FC8A9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</a:t>
            </a:r>
            <a:r>
              <a:rPr lang="zh-CN" altLang="en-US" dirty="0"/>
              <a:t>　</a:t>
            </a:r>
            <a:r>
              <a:rPr lang="en-US" altLang="zh-CN" dirty="0"/>
              <a:t>LL(1)</a:t>
            </a:r>
            <a:r>
              <a:rPr lang="zh-CN" altLang="en-US" dirty="0"/>
              <a:t>文法的判别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1D40BA-5942-47BC-A8CA-CE5F070A5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4"/>
            <a:ext cx="3763336" cy="563702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/>
              <a:t>产生式右部的</a:t>
            </a:r>
            <a:r>
              <a:rPr lang="en-US" altLang="zh-CN" sz="2800" dirty="0"/>
              <a:t>FIRST()</a:t>
            </a:r>
          </a:p>
          <a:p>
            <a:pPr lvl="1" indent="-342900"/>
            <a:r>
              <a:rPr lang="en-US" altLang="zh-CN" sz="2400" dirty="0">
                <a:solidFill>
                  <a:srgbClr val="0000FF"/>
                </a:solidFill>
              </a:rPr>
              <a:t>S→AB</a:t>
            </a:r>
          </a:p>
          <a:p>
            <a:pPr lvl="1" indent="-342900"/>
            <a:r>
              <a:rPr lang="en-US" altLang="zh-CN" sz="2400" dirty="0" err="1">
                <a:solidFill>
                  <a:srgbClr val="0000FF"/>
                </a:solidFill>
              </a:rPr>
              <a:t>S→bC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lvl="1" indent="-342900"/>
            <a:r>
              <a:rPr lang="en-US" altLang="zh-CN" sz="2400" dirty="0" err="1">
                <a:solidFill>
                  <a:srgbClr val="0000FF"/>
                </a:solidFill>
              </a:rPr>
              <a:t>A→b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lvl="1" indent="-342900"/>
            <a:r>
              <a:rPr lang="en-US" altLang="zh-CN" sz="2400" dirty="0">
                <a:solidFill>
                  <a:srgbClr val="0000FF"/>
                </a:solidFill>
              </a:rPr>
              <a:t>A→</a:t>
            </a:r>
            <a:r>
              <a:rPr lang="el-GR" altLang="zh-CN" sz="2400" dirty="0">
                <a:solidFill>
                  <a:srgbClr val="0000FF"/>
                </a:solidFill>
              </a:rPr>
              <a:t>ε</a:t>
            </a:r>
          </a:p>
          <a:p>
            <a:pPr lvl="1" indent="-342900"/>
            <a:r>
              <a:rPr lang="en-US" altLang="zh-CN" sz="2400" dirty="0" err="1">
                <a:solidFill>
                  <a:srgbClr val="0000FF"/>
                </a:solidFill>
              </a:rPr>
              <a:t>B→aD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lvl="1" indent="-342900"/>
            <a:r>
              <a:rPr lang="en-US" altLang="zh-CN" sz="2400" dirty="0">
                <a:solidFill>
                  <a:srgbClr val="0000FF"/>
                </a:solidFill>
              </a:rPr>
              <a:t>B→</a:t>
            </a:r>
            <a:r>
              <a:rPr lang="el-GR" altLang="zh-CN" sz="2400" dirty="0">
                <a:solidFill>
                  <a:srgbClr val="0000FF"/>
                </a:solidFill>
              </a:rPr>
              <a:t>ε</a:t>
            </a:r>
          </a:p>
          <a:p>
            <a:pPr lvl="1" indent="-342900"/>
            <a:r>
              <a:rPr lang="en-US" altLang="zh-CN" sz="2400" dirty="0">
                <a:solidFill>
                  <a:srgbClr val="0000FF"/>
                </a:solidFill>
              </a:rPr>
              <a:t>C→AD</a:t>
            </a:r>
          </a:p>
          <a:p>
            <a:pPr lvl="1" indent="-342900"/>
            <a:r>
              <a:rPr lang="en-US" altLang="zh-CN" sz="2400" dirty="0" err="1">
                <a:solidFill>
                  <a:srgbClr val="0000FF"/>
                </a:solidFill>
              </a:rPr>
              <a:t>C→b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lvl="1" indent="-342900"/>
            <a:r>
              <a:rPr lang="en-US" altLang="zh-CN" sz="2400" dirty="0" err="1">
                <a:solidFill>
                  <a:srgbClr val="0000FF"/>
                </a:solidFill>
              </a:rPr>
              <a:t>D→aS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lvl="1" indent="-342900"/>
            <a:r>
              <a:rPr lang="en-US" altLang="zh-CN" sz="2400" dirty="0" err="1">
                <a:solidFill>
                  <a:srgbClr val="0000FF"/>
                </a:solidFill>
              </a:rPr>
              <a:t>D→c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25F7A6-2CAC-4329-94C4-7F2FA5DBA4C5}"/>
              </a:ext>
            </a:extLst>
          </p:cNvPr>
          <p:cNvSpPr txBox="1"/>
          <p:nvPr/>
        </p:nvSpPr>
        <p:spPr>
          <a:xfrm>
            <a:off x="2871062" y="1423912"/>
            <a:ext cx="3045064" cy="5166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400" dirty="0">
                <a:latin typeface="+mn-ea"/>
              </a:rPr>
              <a:t>First(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AB</a:t>
            </a:r>
            <a:r>
              <a:rPr lang="en-US" altLang="zh-CN" sz="2400" dirty="0">
                <a:latin typeface="+mn-ea"/>
              </a:rPr>
              <a:t>) = {b, a,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ε</a:t>
            </a:r>
            <a:r>
              <a:rPr lang="en-US" altLang="zh-CN" sz="2400" dirty="0">
                <a:latin typeface="+mn-ea"/>
              </a:rPr>
              <a:t>}; </a:t>
            </a:r>
          </a:p>
          <a:p>
            <a:pPr>
              <a:lnSpc>
                <a:spcPts val="4000"/>
              </a:lnSpc>
            </a:pPr>
            <a:r>
              <a:rPr lang="en-US" altLang="zh-CN" sz="2400" dirty="0">
                <a:latin typeface="+mn-ea"/>
              </a:rPr>
              <a:t>First(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bC</a:t>
            </a:r>
            <a:r>
              <a:rPr lang="en-US" altLang="zh-CN" sz="2400" dirty="0">
                <a:latin typeface="+mn-ea"/>
              </a:rPr>
              <a:t>) = {b}; </a:t>
            </a:r>
          </a:p>
          <a:p>
            <a:pPr>
              <a:lnSpc>
                <a:spcPts val="4000"/>
              </a:lnSpc>
            </a:pPr>
            <a:r>
              <a:rPr lang="en-US" altLang="zh-CN" sz="2400" dirty="0">
                <a:latin typeface="+mn-ea"/>
              </a:rPr>
              <a:t>First(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b</a:t>
            </a:r>
            <a:r>
              <a:rPr lang="en-US" altLang="zh-CN" sz="2400" dirty="0">
                <a:latin typeface="+mn-ea"/>
              </a:rPr>
              <a:t>) = {b}; </a:t>
            </a:r>
          </a:p>
          <a:p>
            <a:pPr>
              <a:lnSpc>
                <a:spcPts val="4000"/>
              </a:lnSpc>
            </a:pPr>
            <a:r>
              <a:rPr lang="en-US" altLang="zh-CN" sz="2400" dirty="0">
                <a:latin typeface="+mn-ea"/>
              </a:rPr>
              <a:t>First(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</a:rPr>
              <a:t>ε</a:t>
            </a:r>
            <a:r>
              <a:rPr lang="en-US" altLang="zh-CN" sz="2400" dirty="0">
                <a:latin typeface="+mn-ea"/>
              </a:rPr>
              <a:t>)= {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ε</a:t>
            </a:r>
            <a:r>
              <a:rPr lang="en-US" altLang="zh-CN" sz="2400" dirty="0">
                <a:latin typeface="+mn-ea"/>
              </a:rPr>
              <a:t>};</a:t>
            </a:r>
          </a:p>
          <a:p>
            <a:pPr>
              <a:lnSpc>
                <a:spcPts val="4000"/>
              </a:lnSpc>
            </a:pPr>
            <a:r>
              <a:rPr lang="en-US" altLang="zh-CN" sz="2400" dirty="0">
                <a:latin typeface="+mn-ea"/>
              </a:rPr>
              <a:t>First(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aD</a:t>
            </a:r>
            <a:r>
              <a:rPr lang="en-US" altLang="zh-CN" sz="2400" dirty="0">
                <a:latin typeface="+mn-ea"/>
              </a:rPr>
              <a:t>) = {a};</a:t>
            </a:r>
          </a:p>
          <a:p>
            <a:pPr>
              <a:lnSpc>
                <a:spcPts val="4000"/>
              </a:lnSpc>
            </a:pPr>
            <a:r>
              <a:rPr lang="en-US" altLang="zh-CN" sz="2400" dirty="0">
                <a:latin typeface="+mn-ea"/>
              </a:rPr>
              <a:t>First(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ε</a:t>
            </a:r>
            <a:r>
              <a:rPr lang="en-US" altLang="zh-CN" sz="2400" dirty="0">
                <a:latin typeface="+mn-ea"/>
              </a:rPr>
              <a:t>)= {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ε</a:t>
            </a:r>
            <a:r>
              <a:rPr lang="en-US" altLang="zh-CN" sz="2400" dirty="0">
                <a:latin typeface="+mn-ea"/>
              </a:rPr>
              <a:t>};</a:t>
            </a:r>
          </a:p>
          <a:p>
            <a:pPr>
              <a:lnSpc>
                <a:spcPts val="4000"/>
              </a:lnSpc>
            </a:pPr>
            <a:r>
              <a:rPr lang="en-US" altLang="zh-CN" sz="2400" dirty="0">
                <a:latin typeface="+mn-ea"/>
              </a:rPr>
              <a:t>First(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AD</a:t>
            </a:r>
            <a:r>
              <a:rPr lang="en-US" altLang="zh-CN" sz="2400" dirty="0">
                <a:latin typeface="+mn-ea"/>
              </a:rPr>
              <a:t>) = {b, a, c};</a:t>
            </a:r>
          </a:p>
          <a:p>
            <a:pPr>
              <a:lnSpc>
                <a:spcPts val="4000"/>
              </a:lnSpc>
            </a:pPr>
            <a:r>
              <a:rPr lang="en-US" altLang="zh-CN" sz="2400" dirty="0">
                <a:latin typeface="+mn-ea"/>
              </a:rPr>
              <a:t>First(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b</a:t>
            </a:r>
            <a:r>
              <a:rPr lang="en-US" altLang="zh-CN" sz="2400" dirty="0">
                <a:latin typeface="+mn-ea"/>
              </a:rPr>
              <a:t>) = {b}; </a:t>
            </a:r>
          </a:p>
          <a:p>
            <a:pPr>
              <a:lnSpc>
                <a:spcPts val="4000"/>
              </a:lnSpc>
            </a:pPr>
            <a:r>
              <a:rPr lang="en-US" altLang="zh-CN" sz="2400" dirty="0">
                <a:latin typeface="+mn-ea"/>
              </a:rPr>
              <a:t>First(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aS</a:t>
            </a:r>
            <a:r>
              <a:rPr lang="en-US" altLang="zh-CN" sz="2400" dirty="0">
                <a:latin typeface="+mn-ea"/>
              </a:rPr>
              <a:t>) = {a};</a:t>
            </a:r>
          </a:p>
          <a:p>
            <a:pPr>
              <a:lnSpc>
                <a:spcPts val="4000"/>
              </a:lnSpc>
            </a:pPr>
            <a:r>
              <a:rPr lang="en-US" altLang="zh-CN" sz="2400" dirty="0">
                <a:latin typeface="+mn-ea"/>
              </a:rPr>
              <a:t>First(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c</a:t>
            </a:r>
            <a:r>
              <a:rPr lang="en-US" altLang="zh-CN" sz="2400" dirty="0">
                <a:latin typeface="+mn-ea"/>
              </a:rPr>
              <a:t>) = {c}</a:t>
            </a:r>
            <a:endParaRPr lang="zh-CN" altLang="en-US" sz="2400" dirty="0">
              <a:latin typeface="+mn-ea"/>
            </a:endParaRPr>
          </a:p>
        </p:txBody>
      </p:sp>
      <p:graphicFrame>
        <p:nvGraphicFramePr>
          <p:cNvPr id="9" name="表格 32">
            <a:extLst>
              <a:ext uri="{FF2B5EF4-FFF2-40B4-BE49-F238E27FC236}">
                <a16:creationId xmlns:a16="http://schemas.microsoft.com/office/drawing/2014/main" id="{4F56FD6E-3B53-4D9B-8248-66CE6E98C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935414"/>
              </p:ext>
            </p:extLst>
          </p:nvPr>
        </p:nvGraphicFramePr>
        <p:xfrm>
          <a:off x="5949376" y="5487312"/>
          <a:ext cx="5115266" cy="100142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bg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950377">
                  <a:extLst>
                    <a:ext uri="{9D8B030D-6E8A-4147-A177-3AD203B41FA5}">
                      <a16:colId xmlns:a16="http://schemas.microsoft.com/office/drawing/2014/main" val="777547213"/>
                    </a:ext>
                  </a:extLst>
                </a:gridCol>
                <a:gridCol w="950377">
                  <a:extLst>
                    <a:ext uri="{9D8B030D-6E8A-4147-A177-3AD203B41FA5}">
                      <a16:colId xmlns:a16="http://schemas.microsoft.com/office/drawing/2014/main" val="2270116723"/>
                    </a:ext>
                  </a:extLst>
                </a:gridCol>
                <a:gridCol w="754918">
                  <a:extLst>
                    <a:ext uri="{9D8B030D-6E8A-4147-A177-3AD203B41FA5}">
                      <a16:colId xmlns:a16="http://schemas.microsoft.com/office/drawing/2014/main" val="1251520913"/>
                    </a:ext>
                  </a:extLst>
                </a:gridCol>
                <a:gridCol w="762078">
                  <a:extLst>
                    <a:ext uri="{9D8B030D-6E8A-4147-A177-3AD203B41FA5}">
                      <a16:colId xmlns:a16="http://schemas.microsoft.com/office/drawing/2014/main" val="2681832221"/>
                    </a:ext>
                  </a:extLst>
                </a:gridCol>
                <a:gridCol w="823251">
                  <a:extLst>
                    <a:ext uri="{9D8B030D-6E8A-4147-A177-3AD203B41FA5}">
                      <a16:colId xmlns:a16="http://schemas.microsoft.com/office/drawing/2014/main" val="2767674625"/>
                    </a:ext>
                  </a:extLst>
                </a:gridCol>
                <a:gridCol w="874265">
                  <a:extLst>
                    <a:ext uri="{9D8B030D-6E8A-4147-A177-3AD203B41FA5}">
                      <a16:colId xmlns:a16="http://schemas.microsoft.com/office/drawing/2014/main" val="2791802438"/>
                    </a:ext>
                  </a:extLst>
                </a:gridCol>
              </a:tblGrid>
              <a:tr h="50071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+mn-ea"/>
                          <a:ea typeface="+mn-ea"/>
                        </a:rPr>
                        <a:t>First</a:t>
                      </a:r>
                    </a:p>
                    <a:p>
                      <a:pPr algn="ctr"/>
                      <a:r>
                        <a:rPr lang="en-US" altLang="zh-CN" b="1" dirty="0">
                          <a:latin typeface="+mn-ea"/>
                          <a:ea typeface="+mn-ea"/>
                        </a:rPr>
                        <a:t>(V</a:t>
                      </a:r>
                      <a:r>
                        <a:rPr lang="en-US" altLang="zh-CN" b="1" baseline="-25000" dirty="0">
                          <a:latin typeface="+mn-ea"/>
                          <a:ea typeface="+mn-ea"/>
                        </a:rPr>
                        <a:t>N</a:t>
                      </a:r>
                      <a:r>
                        <a:rPr lang="en-US" altLang="zh-CN" b="1" dirty="0">
                          <a:latin typeface="+mn-ea"/>
                          <a:ea typeface="+mn-ea"/>
                        </a:rPr>
                        <a:t>)</a:t>
                      </a:r>
                      <a:endParaRPr lang="zh-CN" altLang="en-US" b="1" dirty="0"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S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A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B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C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D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418623"/>
                  </a:ext>
                </a:extLst>
              </a:tr>
              <a:tr h="50071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b,a,ε</a:t>
                      </a: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ε,b</a:t>
                      </a: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ε,a</a:t>
                      </a: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b,a,c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a,c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113327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0441F324-B9BE-49EF-8D55-E0567ABDF7FE}"/>
              </a:ext>
            </a:extLst>
          </p:cNvPr>
          <p:cNvSpPr txBox="1"/>
          <p:nvPr/>
        </p:nvSpPr>
        <p:spPr>
          <a:xfrm>
            <a:off x="6512537" y="999847"/>
            <a:ext cx="3718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n-ea"/>
              </a:rPr>
              <a:t>非终结符的</a:t>
            </a:r>
            <a:r>
              <a:rPr lang="en-US" altLang="zh-CN" sz="2800" dirty="0">
                <a:latin typeface="+mn-ea"/>
              </a:rPr>
              <a:t>FOLLOW()</a:t>
            </a:r>
            <a:endParaRPr lang="zh-CN" altLang="en-US" sz="2800" dirty="0">
              <a:latin typeface="+mn-ea"/>
            </a:endParaRPr>
          </a:p>
        </p:txBody>
      </p:sp>
      <p:graphicFrame>
        <p:nvGraphicFramePr>
          <p:cNvPr id="4" name="表格 32">
            <a:extLst>
              <a:ext uri="{FF2B5EF4-FFF2-40B4-BE49-F238E27FC236}">
                <a16:creationId xmlns:a16="http://schemas.microsoft.com/office/drawing/2014/main" id="{02EB0E2A-4014-D66C-8978-459D598AF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00484"/>
              </p:ext>
            </p:extLst>
          </p:nvPr>
        </p:nvGraphicFramePr>
        <p:xfrm>
          <a:off x="5949375" y="1995776"/>
          <a:ext cx="5106553" cy="9611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948758">
                  <a:extLst>
                    <a:ext uri="{9D8B030D-6E8A-4147-A177-3AD203B41FA5}">
                      <a16:colId xmlns:a16="http://schemas.microsoft.com/office/drawing/2014/main" val="777547213"/>
                    </a:ext>
                  </a:extLst>
                </a:gridCol>
                <a:gridCol w="716324">
                  <a:extLst>
                    <a:ext uri="{9D8B030D-6E8A-4147-A177-3AD203B41FA5}">
                      <a16:colId xmlns:a16="http://schemas.microsoft.com/office/drawing/2014/main" val="2270116723"/>
                    </a:ext>
                  </a:extLst>
                </a:gridCol>
                <a:gridCol w="986066">
                  <a:extLst>
                    <a:ext uri="{9D8B030D-6E8A-4147-A177-3AD203B41FA5}">
                      <a16:colId xmlns:a16="http://schemas.microsoft.com/office/drawing/2014/main" val="1251520913"/>
                    </a:ext>
                  </a:extLst>
                </a:gridCol>
                <a:gridCol w="760780">
                  <a:extLst>
                    <a:ext uri="{9D8B030D-6E8A-4147-A177-3AD203B41FA5}">
                      <a16:colId xmlns:a16="http://schemas.microsoft.com/office/drawing/2014/main" val="2681832221"/>
                    </a:ext>
                  </a:extLst>
                </a:gridCol>
                <a:gridCol w="821849">
                  <a:extLst>
                    <a:ext uri="{9D8B030D-6E8A-4147-A177-3AD203B41FA5}">
                      <a16:colId xmlns:a16="http://schemas.microsoft.com/office/drawing/2014/main" val="2767674625"/>
                    </a:ext>
                  </a:extLst>
                </a:gridCol>
                <a:gridCol w="872776">
                  <a:extLst>
                    <a:ext uri="{9D8B030D-6E8A-4147-A177-3AD203B41FA5}">
                      <a16:colId xmlns:a16="http://schemas.microsoft.com/office/drawing/2014/main" val="2791802438"/>
                    </a:ext>
                  </a:extLst>
                </a:gridCol>
              </a:tblGrid>
              <a:tr h="48055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+mn-ea"/>
                          <a:ea typeface="+mn-ea"/>
                        </a:rPr>
                        <a:t>Follow</a:t>
                      </a:r>
                    </a:p>
                    <a:p>
                      <a:pPr algn="ctr"/>
                      <a:r>
                        <a:rPr lang="en-US" altLang="zh-CN" b="1" dirty="0">
                          <a:latin typeface="+mn-ea"/>
                          <a:ea typeface="+mn-ea"/>
                        </a:rPr>
                        <a:t>(V</a:t>
                      </a:r>
                      <a:r>
                        <a:rPr lang="en-US" altLang="zh-CN" b="1" baseline="-25000" dirty="0">
                          <a:latin typeface="+mn-ea"/>
                          <a:ea typeface="+mn-ea"/>
                        </a:rPr>
                        <a:t>N</a:t>
                      </a:r>
                      <a:r>
                        <a:rPr lang="en-US" altLang="zh-CN" b="1" dirty="0">
                          <a:latin typeface="+mn-ea"/>
                          <a:ea typeface="+mn-ea"/>
                        </a:rPr>
                        <a:t>)</a:t>
                      </a:r>
                      <a:endParaRPr lang="zh-CN" altLang="en-US" b="1" dirty="0"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S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A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B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C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D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418623"/>
                  </a:ext>
                </a:extLst>
              </a:tr>
              <a:tr h="48055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113327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CF60BD6F-2755-6784-4116-A5F490561DCB}"/>
              </a:ext>
            </a:extLst>
          </p:cNvPr>
          <p:cNvSpPr txBox="1"/>
          <p:nvPr/>
        </p:nvSpPr>
        <p:spPr>
          <a:xfrm>
            <a:off x="7161827" y="2564381"/>
            <a:ext cx="203753" cy="370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#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11AF65-2D0E-6557-2849-24AFEC7DB19A}"/>
              </a:ext>
            </a:extLst>
          </p:cNvPr>
          <p:cNvSpPr txBox="1"/>
          <p:nvPr/>
        </p:nvSpPr>
        <p:spPr>
          <a:xfrm>
            <a:off x="8849178" y="2564380"/>
            <a:ext cx="203753" cy="370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#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BADFE3-5034-E288-B2FC-EC1D00AF520D}"/>
              </a:ext>
            </a:extLst>
          </p:cNvPr>
          <p:cNvSpPr txBox="1"/>
          <p:nvPr/>
        </p:nvSpPr>
        <p:spPr>
          <a:xfrm>
            <a:off x="9639532" y="2564379"/>
            <a:ext cx="203753" cy="370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#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AC51FB-83EE-068F-DA34-A93199F5FA7E}"/>
              </a:ext>
            </a:extLst>
          </p:cNvPr>
          <p:cNvSpPr txBox="1"/>
          <p:nvPr/>
        </p:nvSpPr>
        <p:spPr>
          <a:xfrm>
            <a:off x="10459377" y="2564378"/>
            <a:ext cx="203753" cy="370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#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2DBD2A0-1DF8-D3D3-6A4B-BC032D9FFB2A}"/>
              </a:ext>
            </a:extLst>
          </p:cNvPr>
          <p:cNvSpPr txBox="1"/>
          <p:nvPr/>
        </p:nvSpPr>
        <p:spPr>
          <a:xfrm>
            <a:off x="7636535" y="2536018"/>
            <a:ext cx="941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err="1">
                <a:solidFill>
                  <a:prstClr val="black"/>
                </a:solidFill>
                <a:latin typeface="微软雅黑"/>
                <a:ea typeface="微软雅黑"/>
              </a:rPr>
              <a:t>a,c</a:t>
            </a:r>
            <a:r>
              <a:rPr lang="en-US" altLang="zh-CN" b="1" dirty="0">
                <a:solidFill>
                  <a:prstClr val="black"/>
                </a:solidFill>
                <a:latin typeface="微软雅黑"/>
                <a:ea typeface="微软雅黑"/>
              </a:rPr>
              <a:t>,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20040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12" grpId="0"/>
      <p:bldP spid="13" grpId="0"/>
      <p:bldP spid="14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B15D53-05AD-4A01-BB8F-3FEA5A16C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</a:t>
            </a:r>
            <a:r>
              <a:rPr lang="zh-CN" altLang="en-US" dirty="0"/>
              <a:t>　</a:t>
            </a:r>
            <a:r>
              <a:rPr lang="en-US" altLang="zh-CN" dirty="0"/>
              <a:t>LL(1)</a:t>
            </a:r>
            <a:r>
              <a:rPr lang="zh-CN" altLang="en-US" dirty="0"/>
              <a:t>文法的判别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3B5BB4-B089-4BFF-AAFC-8475CAAA6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798380"/>
            <a:ext cx="10515599" cy="769658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产生式的</a:t>
            </a:r>
            <a:r>
              <a:rPr lang="en-US" altLang="zh-CN" sz="2800" dirty="0"/>
              <a:t>SELECT()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B232F57-D14D-4469-A822-71206F75A075}"/>
                  </a:ext>
                </a:extLst>
              </p:cNvPr>
              <p:cNvSpPr txBox="1"/>
              <p:nvPr/>
            </p:nvSpPr>
            <p:spPr>
              <a:xfrm>
                <a:off x="330991" y="1519296"/>
                <a:ext cx="8668783" cy="91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SELECT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FF3300"/>
                                  </a:solidFill>
                                  <a:latin typeface="+mn-ea"/>
                                </a:rPr>
                                <m:t>S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FF3300"/>
                                  </a:solidFill>
                                  <a:latin typeface="+mn-ea"/>
                                </a:rPr>
                                <m:t>→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FF3300"/>
                                  </a:solidFill>
                                  <a:latin typeface="+mn-ea"/>
                                </a:rPr>
                                <m:t>AB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＝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FIRST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AB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－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{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ε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})∪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C00000"/>
                                  </a:solidFill>
                                  <a:latin typeface="+mn-ea"/>
                                </a:rPr>
                                <m:t>FOLLOW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C00000"/>
                                  </a:solidFill>
                                  <a:latin typeface="+mn-ea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C00000"/>
                                  </a:solidFill>
                                  <a:latin typeface="+mn-ea"/>
                                </a:rPr>
                                <m:t>S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C00000"/>
                                  </a:solidFill>
                                  <a:latin typeface="+mn-ea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＝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{#,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}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SELECT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S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→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bC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＝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FIRST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bC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＝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{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}        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i="0" dirty="0" smtClean="0">
                                  <a:latin typeface="+mn-ea"/>
                                </a:rPr>
                                <m:t>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B232F57-D14D-4469-A822-71206F75A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91" y="1519296"/>
                <a:ext cx="8668783" cy="9161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4AD3126-5D7A-4F4C-9412-F6F2DB1626D8}"/>
                  </a:ext>
                </a:extLst>
              </p:cNvPr>
              <p:cNvSpPr txBox="1"/>
              <p:nvPr/>
            </p:nvSpPr>
            <p:spPr>
              <a:xfrm>
                <a:off x="282863" y="2543081"/>
                <a:ext cx="5566973" cy="91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SELECT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→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) 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＝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FIRST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＝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{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} 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SELECT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FF0000"/>
                                  </a:solidFill>
                                  <a:latin typeface="+mn-ea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FF0000"/>
                                  </a:solidFill>
                                  <a:latin typeface="+mn-ea"/>
                                </a:rPr>
                                <m:t>→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FF0000"/>
                                  </a:solidFill>
                                  <a:latin typeface="+mn-ea"/>
                                </a:rPr>
                                <m:t>ε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＝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C00000"/>
                                  </a:solidFill>
                                  <a:latin typeface="+mn-ea"/>
                                </a:rPr>
                                <m:t>FOLLOW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C00000"/>
                                  </a:solidFill>
                                  <a:latin typeface="+mn-ea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C00000"/>
                                  </a:solidFill>
                                  <a:latin typeface="+mn-ea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C00000"/>
                                  </a:solidFill>
                                  <a:latin typeface="+mn-ea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＝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{#,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c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}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4AD3126-5D7A-4F4C-9412-F6F2DB162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63" y="2543081"/>
                <a:ext cx="5566973" cy="916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C564702-B6CA-4CB3-A9D7-A24E5584D9DC}"/>
                  </a:ext>
                </a:extLst>
              </p:cNvPr>
              <p:cNvSpPr txBox="1"/>
              <p:nvPr/>
            </p:nvSpPr>
            <p:spPr>
              <a:xfrm>
                <a:off x="282863" y="3566866"/>
                <a:ext cx="5254387" cy="91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SELECT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→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aD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＝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FIRST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aD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＝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{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}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SELECT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FF0000"/>
                                  </a:solidFill>
                                  <a:latin typeface="+mn-ea"/>
                                </a:rPr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FF0000"/>
                                  </a:solidFill>
                                  <a:latin typeface="+mn-ea"/>
                                </a:rPr>
                                <m:t>→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FF0000"/>
                                  </a:solidFill>
                                  <a:latin typeface="+mn-ea"/>
                                </a:rPr>
                                <m:t>ε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＝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C00000"/>
                                  </a:solidFill>
                                  <a:latin typeface="+mn-ea"/>
                                </a:rPr>
                                <m:t>FOLLOW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C00000"/>
                                  </a:solidFill>
                                  <a:latin typeface="+mn-ea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C00000"/>
                                  </a:solidFill>
                                  <a:latin typeface="+mn-ea"/>
                                </a:rPr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C00000"/>
                                  </a:solidFill>
                                  <a:latin typeface="+mn-ea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＝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{#}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i="0" dirty="0" smtClean="0">
                                  <a:latin typeface="+mn-ea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C564702-B6CA-4CB3-A9D7-A24E5584D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63" y="3566866"/>
                <a:ext cx="5254387" cy="916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6A29727-321A-4989-92B0-F8D9ACD38F55}"/>
                  </a:ext>
                </a:extLst>
              </p:cNvPr>
              <p:cNvSpPr txBox="1"/>
              <p:nvPr/>
            </p:nvSpPr>
            <p:spPr>
              <a:xfrm>
                <a:off x="282863" y="4590651"/>
                <a:ext cx="5688801" cy="91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SELECT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FF3300"/>
                                  </a:solidFill>
                                  <a:latin typeface="+mn-ea"/>
                                </a:rPr>
                                <m:t>C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FF3300"/>
                                  </a:solidFill>
                                  <a:latin typeface="+mn-ea"/>
                                </a:rPr>
                                <m:t>→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FF3300"/>
                                  </a:solidFill>
                                  <a:latin typeface="+mn-ea"/>
                                </a:rPr>
                                <m:t>AD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＝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FIRST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i="0" dirty="0" smtClean="0">
                                  <a:latin typeface="+mn-ea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D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 smtClean="0">
                                  <a:latin typeface="+mn-ea"/>
                                </a:rPr>
                                <m:t>＝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 smtClean="0">
                                  <a:latin typeface="+mn-ea"/>
                                </a:rPr>
                                <m:t>{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c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}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SELECT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C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→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＝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FIRST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) 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＝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{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}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6A29727-321A-4989-92B0-F8D9ACD38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63" y="4590651"/>
                <a:ext cx="5688801" cy="9161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65044B3-B116-4672-B4E8-8DF22936FD84}"/>
                  </a:ext>
                </a:extLst>
              </p:cNvPr>
              <p:cNvSpPr txBox="1"/>
              <p:nvPr/>
            </p:nvSpPr>
            <p:spPr>
              <a:xfrm>
                <a:off x="282863" y="5614436"/>
                <a:ext cx="5260799" cy="91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SELECT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D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→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aS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＝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FIRST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aS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) 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＝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{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}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SELECT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D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→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c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＝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FIRST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c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) 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＝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{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c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}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65044B3-B116-4672-B4E8-8DF22936F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63" y="5614436"/>
                <a:ext cx="5260799" cy="9161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表格 32">
            <a:extLst>
              <a:ext uri="{FF2B5EF4-FFF2-40B4-BE49-F238E27FC236}">
                <a16:creationId xmlns:a16="http://schemas.microsoft.com/office/drawing/2014/main" id="{41F1FE2B-E470-46F3-B0A4-12B4DEE24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302210"/>
              </p:ext>
            </p:extLst>
          </p:nvPr>
        </p:nvGraphicFramePr>
        <p:xfrm>
          <a:off x="6877234" y="5539661"/>
          <a:ext cx="5115266" cy="100142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950377">
                  <a:extLst>
                    <a:ext uri="{9D8B030D-6E8A-4147-A177-3AD203B41FA5}">
                      <a16:colId xmlns:a16="http://schemas.microsoft.com/office/drawing/2014/main" val="777547213"/>
                    </a:ext>
                  </a:extLst>
                </a:gridCol>
                <a:gridCol w="950377">
                  <a:extLst>
                    <a:ext uri="{9D8B030D-6E8A-4147-A177-3AD203B41FA5}">
                      <a16:colId xmlns:a16="http://schemas.microsoft.com/office/drawing/2014/main" val="2270116723"/>
                    </a:ext>
                  </a:extLst>
                </a:gridCol>
                <a:gridCol w="754918">
                  <a:extLst>
                    <a:ext uri="{9D8B030D-6E8A-4147-A177-3AD203B41FA5}">
                      <a16:colId xmlns:a16="http://schemas.microsoft.com/office/drawing/2014/main" val="1251520913"/>
                    </a:ext>
                  </a:extLst>
                </a:gridCol>
                <a:gridCol w="762078">
                  <a:extLst>
                    <a:ext uri="{9D8B030D-6E8A-4147-A177-3AD203B41FA5}">
                      <a16:colId xmlns:a16="http://schemas.microsoft.com/office/drawing/2014/main" val="2681832221"/>
                    </a:ext>
                  </a:extLst>
                </a:gridCol>
                <a:gridCol w="823251">
                  <a:extLst>
                    <a:ext uri="{9D8B030D-6E8A-4147-A177-3AD203B41FA5}">
                      <a16:colId xmlns:a16="http://schemas.microsoft.com/office/drawing/2014/main" val="2767674625"/>
                    </a:ext>
                  </a:extLst>
                </a:gridCol>
                <a:gridCol w="874265">
                  <a:extLst>
                    <a:ext uri="{9D8B030D-6E8A-4147-A177-3AD203B41FA5}">
                      <a16:colId xmlns:a16="http://schemas.microsoft.com/office/drawing/2014/main" val="2791802438"/>
                    </a:ext>
                  </a:extLst>
                </a:gridCol>
              </a:tblGrid>
              <a:tr h="50071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+mn-ea"/>
                          <a:ea typeface="+mn-ea"/>
                        </a:rPr>
                        <a:t>First</a:t>
                      </a:r>
                    </a:p>
                    <a:p>
                      <a:pPr algn="ctr"/>
                      <a:r>
                        <a:rPr lang="en-US" altLang="zh-CN" b="1" dirty="0">
                          <a:latin typeface="+mn-ea"/>
                          <a:ea typeface="+mn-ea"/>
                        </a:rPr>
                        <a:t>(V</a:t>
                      </a:r>
                      <a:r>
                        <a:rPr lang="en-US" altLang="zh-CN" b="1" baseline="-25000" dirty="0">
                          <a:latin typeface="+mn-ea"/>
                          <a:ea typeface="+mn-ea"/>
                        </a:rPr>
                        <a:t>N</a:t>
                      </a:r>
                      <a:r>
                        <a:rPr lang="en-US" altLang="zh-CN" b="1" dirty="0">
                          <a:latin typeface="+mn-ea"/>
                          <a:ea typeface="+mn-ea"/>
                        </a:rPr>
                        <a:t>)</a:t>
                      </a:r>
                      <a:endParaRPr lang="zh-CN" altLang="en-US" b="1" dirty="0"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S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A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B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C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D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418623"/>
                  </a:ext>
                </a:extLst>
              </a:tr>
              <a:tr h="50071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b,a,ε</a:t>
                      </a: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ε,b</a:t>
                      </a: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ε,a</a:t>
                      </a: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b,a,c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a,c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113327"/>
                  </a:ext>
                </a:extLst>
              </a:tr>
            </a:tbl>
          </a:graphicData>
        </a:graphic>
      </p:graphicFrame>
      <p:graphicFrame>
        <p:nvGraphicFramePr>
          <p:cNvPr id="12" name="表格 32">
            <a:extLst>
              <a:ext uri="{FF2B5EF4-FFF2-40B4-BE49-F238E27FC236}">
                <a16:creationId xmlns:a16="http://schemas.microsoft.com/office/drawing/2014/main" id="{DF48CE2C-6070-4DC0-AFDD-3818B2E2E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968566"/>
              </p:ext>
            </p:extLst>
          </p:nvPr>
        </p:nvGraphicFramePr>
        <p:xfrm>
          <a:off x="6877234" y="4453108"/>
          <a:ext cx="5106553" cy="9611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948758">
                  <a:extLst>
                    <a:ext uri="{9D8B030D-6E8A-4147-A177-3AD203B41FA5}">
                      <a16:colId xmlns:a16="http://schemas.microsoft.com/office/drawing/2014/main" val="777547213"/>
                    </a:ext>
                  </a:extLst>
                </a:gridCol>
                <a:gridCol w="716324">
                  <a:extLst>
                    <a:ext uri="{9D8B030D-6E8A-4147-A177-3AD203B41FA5}">
                      <a16:colId xmlns:a16="http://schemas.microsoft.com/office/drawing/2014/main" val="2270116723"/>
                    </a:ext>
                  </a:extLst>
                </a:gridCol>
                <a:gridCol w="986066">
                  <a:extLst>
                    <a:ext uri="{9D8B030D-6E8A-4147-A177-3AD203B41FA5}">
                      <a16:colId xmlns:a16="http://schemas.microsoft.com/office/drawing/2014/main" val="1251520913"/>
                    </a:ext>
                  </a:extLst>
                </a:gridCol>
                <a:gridCol w="760780">
                  <a:extLst>
                    <a:ext uri="{9D8B030D-6E8A-4147-A177-3AD203B41FA5}">
                      <a16:colId xmlns:a16="http://schemas.microsoft.com/office/drawing/2014/main" val="2681832221"/>
                    </a:ext>
                  </a:extLst>
                </a:gridCol>
                <a:gridCol w="821849">
                  <a:extLst>
                    <a:ext uri="{9D8B030D-6E8A-4147-A177-3AD203B41FA5}">
                      <a16:colId xmlns:a16="http://schemas.microsoft.com/office/drawing/2014/main" val="2767674625"/>
                    </a:ext>
                  </a:extLst>
                </a:gridCol>
                <a:gridCol w="872776">
                  <a:extLst>
                    <a:ext uri="{9D8B030D-6E8A-4147-A177-3AD203B41FA5}">
                      <a16:colId xmlns:a16="http://schemas.microsoft.com/office/drawing/2014/main" val="2791802438"/>
                    </a:ext>
                  </a:extLst>
                </a:gridCol>
              </a:tblGrid>
              <a:tr h="48055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+mn-ea"/>
                          <a:ea typeface="+mn-ea"/>
                        </a:rPr>
                        <a:t>Follow</a:t>
                      </a:r>
                    </a:p>
                    <a:p>
                      <a:pPr algn="ctr"/>
                      <a:r>
                        <a:rPr lang="en-US" altLang="zh-CN" b="1" dirty="0">
                          <a:latin typeface="+mn-ea"/>
                          <a:ea typeface="+mn-ea"/>
                        </a:rPr>
                        <a:t>(V</a:t>
                      </a:r>
                      <a:r>
                        <a:rPr lang="en-US" altLang="zh-CN" b="1" baseline="-25000" dirty="0">
                          <a:latin typeface="+mn-ea"/>
                          <a:ea typeface="+mn-ea"/>
                        </a:rPr>
                        <a:t>N</a:t>
                      </a:r>
                      <a:r>
                        <a:rPr lang="en-US" altLang="zh-CN" b="1" dirty="0">
                          <a:latin typeface="+mn-ea"/>
                          <a:ea typeface="+mn-ea"/>
                        </a:rPr>
                        <a:t>)</a:t>
                      </a:r>
                      <a:endParaRPr lang="zh-CN" altLang="en-US" b="1" dirty="0"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S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A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B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C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D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418623"/>
                  </a:ext>
                </a:extLst>
              </a:tr>
              <a:tr h="48055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a,c</a:t>
                      </a:r>
                      <a:r>
                        <a:rPr lang="en-US" altLang="zh-CN" sz="1800" b="1" dirty="0">
                          <a:latin typeface="+mn-ea"/>
                          <a:ea typeface="+mn-ea"/>
                        </a:rPr>
                        <a:t>, 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latin typeface="+mn-ea"/>
                          <a:ea typeface="+mn-ea"/>
                        </a:rPr>
                        <a:t>#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latin typeface="+mn-ea"/>
                          <a:ea typeface="+mn-ea"/>
                        </a:rPr>
                        <a:t>#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113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618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E567F-2892-4B38-8B07-0EB49036B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</a:t>
            </a:r>
            <a:r>
              <a:rPr lang="zh-CN" altLang="en-US" dirty="0"/>
              <a:t>　</a:t>
            </a:r>
            <a:r>
              <a:rPr lang="en-US" altLang="zh-CN" dirty="0"/>
              <a:t>LL(1)</a:t>
            </a:r>
            <a:r>
              <a:rPr lang="zh-CN" altLang="en-US" dirty="0"/>
              <a:t>文法的判别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A4A2C1-329C-4AF1-91FC-1C14EA277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>
            <a:normAutofit fontScale="92500"/>
          </a:bodyPr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4.5 </a:t>
            </a:r>
            <a:r>
              <a:rPr lang="en-US" altLang="zh-CN" sz="2800" dirty="0">
                <a:solidFill>
                  <a:srgbClr val="C00000"/>
                </a:solidFill>
              </a:rPr>
              <a:t>G[S]</a:t>
            </a:r>
            <a:r>
              <a:rPr lang="zh-CN" altLang="en-US" sz="2800" dirty="0">
                <a:solidFill>
                  <a:srgbClr val="C00000"/>
                </a:solidFill>
              </a:rPr>
              <a:t>不是</a:t>
            </a:r>
            <a:r>
              <a:rPr lang="en-US" altLang="zh-CN" sz="2800" dirty="0">
                <a:solidFill>
                  <a:srgbClr val="C00000"/>
                </a:solidFill>
              </a:rPr>
              <a:t>LL(1)</a:t>
            </a:r>
            <a:r>
              <a:rPr lang="zh-CN" altLang="en-US" sz="2800" dirty="0">
                <a:solidFill>
                  <a:srgbClr val="C00000"/>
                </a:solidFill>
              </a:rPr>
              <a:t>文法</a:t>
            </a:r>
            <a:r>
              <a:rPr lang="zh-CN" altLang="en-US" sz="2800" dirty="0"/>
              <a:t>，实际判定可以很直接</a:t>
            </a:r>
          </a:p>
        </p:txBody>
      </p:sp>
      <p:sp>
        <p:nvSpPr>
          <p:cNvPr id="5" name="Rectangle 321">
            <a:extLst>
              <a:ext uri="{FF2B5EF4-FFF2-40B4-BE49-F238E27FC236}">
                <a16:creationId xmlns:a16="http://schemas.microsoft.com/office/drawing/2014/main" id="{E03F536E-3594-4135-842F-B70B6DC0B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063" y="1641760"/>
            <a:ext cx="2044504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S→AB</a:t>
            </a:r>
          </a:p>
          <a:p>
            <a:pPr algn="l"/>
            <a:r>
              <a:rPr lang="en-US" altLang="zh-CN" sz="2400" dirty="0" err="1">
                <a:latin typeface="+mn-ea"/>
                <a:ea typeface="+mn-ea"/>
              </a:rPr>
              <a:t>S→bC</a:t>
            </a:r>
            <a:endParaRPr lang="en-US" altLang="zh-CN" sz="2400" dirty="0">
              <a:latin typeface="+mn-ea"/>
              <a:ea typeface="+mn-ea"/>
            </a:endParaRPr>
          </a:p>
          <a:p>
            <a:pPr algn="l"/>
            <a:endParaRPr lang="en-US" altLang="zh-CN" sz="1000" dirty="0">
              <a:latin typeface="+mn-ea"/>
              <a:ea typeface="+mn-ea"/>
            </a:endParaRPr>
          </a:p>
          <a:p>
            <a:pPr algn="l"/>
            <a:r>
              <a:rPr lang="en-US" altLang="zh-CN" sz="2400" dirty="0" err="1">
                <a:latin typeface="+mn-ea"/>
                <a:ea typeface="+mn-ea"/>
              </a:rPr>
              <a:t>A→b</a:t>
            </a:r>
            <a:endParaRPr lang="en-US" altLang="zh-CN" sz="2400" dirty="0">
              <a:latin typeface="+mn-ea"/>
              <a:ea typeface="+mn-ea"/>
            </a:endParaRPr>
          </a:p>
          <a:p>
            <a:pPr algn="l" eaLnBrk="0" hangingPunct="0"/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</a:rPr>
              <a:t>A→ε</a:t>
            </a:r>
            <a:endParaRPr lang="en-US" altLang="zh-CN" sz="24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 eaLnBrk="0" hangingPunct="0"/>
            <a:endParaRPr lang="en-US" altLang="zh-CN" sz="1000" dirty="0">
              <a:latin typeface="+mn-ea"/>
              <a:ea typeface="+mn-ea"/>
            </a:endParaRPr>
          </a:p>
          <a:p>
            <a:pPr algn="l" eaLnBrk="0" hangingPunct="0"/>
            <a:r>
              <a:rPr lang="en-US" altLang="zh-CN" sz="2400" dirty="0" err="1">
                <a:latin typeface="+mn-ea"/>
                <a:ea typeface="+mn-ea"/>
              </a:rPr>
              <a:t>B→aD</a:t>
            </a:r>
            <a:endParaRPr lang="en-US" altLang="zh-CN" sz="2400" dirty="0">
              <a:latin typeface="+mn-ea"/>
              <a:ea typeface="+mn-ea"/>
            </a:endParaRPr>
          </a:p>
          <a:p>
            <a:pPr algn="l" eaLnBrk="0" hangingPunct="0"/>
            <a:r>
              <a:rPr lang="en-US" altLang="zh-CN" sz="2400" dirty="0" err="1">
                <a:solidFill>
                  <a:srgbClr val="FF0000"/>
                </a:solidFill>
                <a:latin typeface="+mn-ea"/>
                <a:ea typeface="+mn-ea"/>
              </a:rPr>
              <a:t>B→ε</a:t>
            </a:r>
            <a:endParaRPr lang="en-US" altLang="zh-CN" sz="24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 eaLnBrk="0" hangingPunct="0"/>
            <a:endParaRPr lang="en-US" altLang="zh-CN" sz="1000" dirty="0">
              <a:latin typeface="+mn-ea"/>
              <a:ea typeface="+mn-ea"/>
            </a:endParaRPr>
          </a:p>
          <a:p>
            <a:pPr algn="l" eaLnBrk="0" hangingPunct="0"/>
            <a:r>
              <a:rPr lang="en-US" altLang="zh-CN" sz="2400" dirty="0">
                <a:latin typeface="+mn-ea"/>
                <a:ea typeface="+mn-ea"/>
              </a:rPr>
              <a:t>C→AD</a:t>
            </a:r>
          </a:p>
          <a:p>
            <a:pPr algn="l"/>
            <a:r>
              <a:rPr lang="en-US" altLang="zh-CN" sz="2400" dirty="0" err="1">
                <a:latin typeface="+mn-ea"/>
                <a:ea typeface="+mn-ea"/>
              </a:rPr>
              <a:t>C→b</a:t>
            </a:r>
            <a:endParaRPr lang="en-US" altLang="zh-CN" sz="2400" dirty="0">
              <a:latin typeface="+mn-ea"/>
              <a:ea typeface="+mn-ea"/>
            </a:endParaRPr>
          </a:p>
          <a:p>
            <a:pPr algn="l" eaLnBrk="0" hangingPunct="0"/>
            <a:endParaRPr lang="en-US" altLang="zh-CN" sz="1000" dirty="0">
              <a:latin typeface="+mn-ea"/>
              <a:ea typeface="+mn-ea"/>
            </a:endParaRPr>
          </a:p>
          <a:p>
            <a:pPr algn="l" eaLnBrk="0" hangingPunct="0"/>
            <a:r>
              <a:rPr lang="en-US" altLang="zh-CN" sz="2400" dirty="0" err="1">
                <a:latin typeface="+mn-ea"/>
                <a:ea typeface="+mn-ea"/>
              </a:rPr>
              <a:t>D→aS</a:t>
            </a:r>
            <a:endParaRPr lang="en-US" altLang="zh-CN" sz="2400" dirty="0">
              <a:latin typeface="+mn-ea"/>
              <a:ea typeface="+mn-ea"/>
            </a:endParaRPr>
          </a:p>
          <a:p>
            <a:pPr algn="l"/>
            <a:r>
              <a:rPr lang="en-US" altLang="zh-CN" sz="2400" dirty="0" err="1">
                <a:latin typeface="+mn-ea"/>
                <a:ea typeface="+mn-ea"/>
              </a:rPr>
              <a:t>D→c</a:t>
            </a:r>
            <a:endParaRPr lang="en-US" altLang="zh-CN" sz="2400" dirty="0">
              <a:latin typeface="+mn-ea"/>
              <a:ea typeface="+mn-ea"/>
            </a:endParaRPr>
          </a:p>
          <a:p>
            <a:pPr algn="l" eaLnBrk="0" hangingPunct="0"/>
            <a:endParaRPr lang="en-US" altLang="zh-CN" sz="2400" dirty="0">
              <a:latin typeface="+mn-ea"/>
              <a:ea typeface="+mn-ea"/>
            </a:endParaRPr>
          </a:p>
        </p:txBody>
      </p:sp>
      <p:graphicFrame>
        <p:nvGraphicFramePr>
          <p:cNvPr id="7" name="表格 32">
            <a:extLst>
              <a:ext uri="{FF2B5EF4-FFF2-40B4-BE49-F238E27FC236}">
                <a16:creationId xmlns:a16="http://schemas.microsoft.com/office/drawing/2014/main" id="{79AEAB78-DD70-46E8-90F4-99D3830CE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780564"/>
              </p:ext>
            </p:extLst>
          </p:nvPr>
        </p:nvGraphicFramePr>
        <p:xfrm>
          <a:off x="2319169" y="1816870"/>
          <a:ext cx="4822015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895893">
                  <a:extLst>
                    <a:ext uri="{9D8B030D-6E8A-4147-A177-3AD203B41FA5}">
                      <a16:colId xmlns:a16="http://schemas.microsoft.com/office/drawing/2014/main" val="777547213"/>
                    </a:ext>
                  </a:extLst>
                </a:gridCol>
                <a:gridCol w="895893">
                  <a:extLst>
                    <a:ext uri="{9D8B030D-6E8A-4147-A177-3AD203B41FA5}">
                      <a16:colId xmlns:a16="http://schemas.microsoft.com/office/drawing/2014/main" val="2270116723"/>
                    </a:ext>
                  </a:extLst>
                </a:gridCol>
                <a:gridCol w="711640">
                  <a:extLst>
                    <a:ext uri="{9D8B030D-6E8A-4147-A177-3AD203B41FA5}">
                      <a16:colId xmlns:a16="http://schemas.microsoft.com/office/drawing/2014/main" val="1251520913"/>
                    </a:ext>
                  </a:extLst>
                </a:gridCol>
                <a:gridCol w="718389">
                  <a:extLst>
                    <a:ext uri="{9D8B030D-6E8A-4147-A177-3AD203B41FA5}">
                      <a16:colId xmlns:a16="http://schemas.microsoft.com/office/drawing/2014/main" val="2681832221"/>
                    </a:ext>
                  </a:extLst>
                </a:gridCol>
                <a:gridCol w="776055">
                  <a:extLst>
                    <a:ext uri="{9D8B030D-6E8A-4147-A177-3AD203B41FA5}">
                      <a16:colId xmlns:a16="http://schemas.microsoft.com/office/drawing/2014/main" val="2767674625"/>
                    </a:ext>
                  </a:extLst>
                </a:gridCol>
                <a:gridCol w="824145">
                  <a:extLst>
                    <a:ext uri="{9D8B030D-6E8A-4147-A177-3AD203B41FA5}">
                      <a16:colId xmlns:a16="http://schemas.microsoft.com/office/drawing/2014/main" val="2791802438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+mn-ea"/>
                          <a:ea typeface="+mn-ea"/>
                        </a:rPr>
                        <a:t>First</a:t>
                      </a:r>
                    </a:p>
                    <a:p>
                      <a:pPr algn="ctr"/>
                      <a:r>
                        <a:rPr lang="en-US" altLang="zh-CN" b="1" dirty="0">
                          <a:latin typeface="+mn-ea"/>
                          <a:ea typeface="+mn-ea"/>
                        </a:rPr>
                        <a:t>(X)</a:t>
                      </a:r>
                      <a:endParaRPr lang="zh-CN" altLang="en-US" b="1" dirty="0"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S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A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B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C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D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4186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b,a,ε</a:t>
                      </a: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ε,b</a:t>
                      </a: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ε,a</a:t>
                      </a: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b,a,c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a,c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113327"/>
                  </a:ext>
                </a:extLst>
              </a:tr>
            </a:tbl>
          </a:graphicData>
        </a:graphic>
      </p:graphicFrame>
      <p:graphicFrame>
        <p:nvGraphicFramePr>
          <p:cNvPr id="8" name="表格 32">
            <a:extLst>
              <a:ext uri="{FF2B5EF4-FFF2-40B4-BE49-F238E27FC236}">
                <a16:creationId xmlns:a16="http://schemas.microsoft.com/office/drawing/2014/main" id="{8C3D2BEE-115A-4B5D-A317-E8B288C0E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768121"/>
              </p:ext>
            </p:extLst>
          </p:nvPr>
        </p:nvGraphicFramePr>
        <p:xfrm>
          <a:off x="7235192" y="1814294"/>
          <a:ext cx="4395843" cy="731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198136">
                  <a:extLst>
                    <a:ext uri="{9D8B030D-6E8A-4147-A177-3AD203B41FA5}">
                      <a16:colId xmlns:a16="http://schemas.microsoft.com/office/drawing/2014/main" val="777547213"/>
                    </a:ext>
                  </a:extLst>
                </a:gridCol>
                <a:gridCol w="628018">
                  <a:extLst>
                    <a:ext uri="{9D8B030D-6E8A-4147-A177-3AD203B41FA5}">
                      <a16:colId xmlns:a16="http://schemas.microsoft.com/office/drawing/2014/main" val="2270116723"/>
                    </a:ext>
                  </a:extLst>
                </a:gridCol>
                <a:gridCol w="917872">
                  <a:extLst>
                    <a:ext uri="{9D8B030D-6E8A-4147-A177-3AD203B41FA5}">
                      <a16:colId xmlns:a16="http://schemas.microsoft.com/office/drawing/2014/main" val="1251520913"/>
                    </a:ext>
                  </a:extLst>
                </a:gridCol>
                <a:gridCol w="515296">
                  <a:extLst>
                    <a:ext uri="{9D8B030D-6E8A-4147-A177-3AD203B41FA5}">
                      <a16:colId xmlns:a16="http://schemas.microsoft.com/office/drawing/2014/main" val="2681832221"/>
                    </a:ext>
                  </a:extLst>
                </a:gridCol>
                <a:gridCol w="515297">
                  <a:extLst>
                    <a:ext uri="{9D8B030D-6E8A-4147-A177-3AD203B41FA5}">
                      <a16:colId xmlns:a16="http://schemas.microsoft.com/office/drawing/2014/main" val="2767674625"/>
                    </a:ext>
                  </a:extLst>
                </a:gridCol>
                <a:gridCol w="621224">
                  <a:extLst>
                    <a:ext uri="{9D8B030D-6E8A-4147-A177-3AD203B41FA5}">
                      <a16:colId xmlns:a16="http://schemas.microsoft.com/office/drawing/2014/main" val="2791802438"/>
                    </a:ext>
                  </a:extLst>
                </a:gridCol>
              </a:tblGrid>
              <a:tr h="35232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+mn-ea"/>
                          <a:ea typeface="+mn-ea"/>
                        </a:rPr>
                        <a:t>Follow</a:t>
                      </a:r>
                    </a:p>
                    <a:p>
                      <a:pPr algn="ctr"/>
                      <a:r>
                        <a:rPr lang="en-US" altLang="zh-CN" b="1" dirty="0">
                          <a:latin typeface="+mn-ea"/>
                          <a:ea typeface="+mn-ea"/>
                        </a:rPr>
                        <a:t>(X)</a:t>
                      </a:r>
                      <a:endParaRPr lang="zh-CN" altLang="en-US" b="1" dirty="0">
                        <a:latin typeface="+mn-ea"/>
                        <a:ea typeface="+mn-ea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S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A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B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C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+mn-ea"/>
                          <a:ea typeface="+mn-ea"/>
                        </a:rPr>
                        <a:t>D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418623"/>
                  </a:ext>
                </a:extLst>
              </a:tr>
              <a:tr h="35232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err="1">
                          <a:latin typeface="+mn-ea"/>
                          <a:ea typeface="+mn-ea"/>
                        </a:rPr>
                        <a:t>a,c</a:t>
                      </a:r>
                      <a:r>
                        <a:rPr lang="en-US" altLang="zh-CN" sz="1800" b="1" dirty="0">
                          <a:latin typeface="+mn-ea"/>
                          <a:ea typeface="+mn-ea"/>
                        </a:rPr>
                        <a:t>, 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latin typeface="+mn-ea"/>
                          <a:ea typeface="+mn-ea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latin typeface="+mn-ea"/>
                          <a:ea typeface="+mn-ea"/>
                        </a:rPr>
                        <a:t>#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latin typeface="+mn-ea"/>
                          <a:ea typeface="+mn-ea"/>
                        </a:rPr>
                        <a:t>#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113327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03B59880-C8AE-4A7C-85D3-93F859FA00CD}"/>
              </a:ext>
            </a:extLst>
          </p:cNvPr>
          <p:cNvSpPr txBox="1"/>
          <p:nvPr/>
        </p:nvSpPr>
        <p:spPr>
          <a:xfrm>
            <a:off x="2334638" y="5333642"/>
            <a:ext cx="9507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/>
              <a:t>C(</a:t>
            </a:r>
            <a:r>
              <a:rPr lang="zh-CN" altLang="en-US" sz="2400" dirty="0"/>
              <a:t>或</a:t>
            </a:r>
            <a:r>
              <a:rPr lang="en-US" altLang="zh-CN" sz="2400" dirty="0"/>
              <a:t>S)</a:t>
            </a:r>
            <a:r>
              <a:rPr lang="zh-CN" altLang="en-US" sz="2400" dirty="0"/>
              <a:t>的两个产生式的</a:t>
            </a:r>
            <a:r>
              <a:rPr lang="en-US" altLang="zh-CN" sz="2400" dirty="0"/>
              <a:t>SELECT</a:t>
            </a:r>
            <a:r>
              <a:rPr lang="zh-CN" altLang="en-US" sz="2400" dirty="0"/>
              <a:t>集已表明，文法</a:t>
            </a:r>
            <a:r>
              <a:rPr lang="en-US" altLang="zh-CN" sz="2400" dirty="0"/>
              <a:t>G[S]</a:t>
            </a:r>
            <a:r>
              <a:rPr lang="zh-CN" altLang="en-US" sz="2400" dirty="0"/>
              <a:t>不是</a:t>
            </a:r>
            <a:r>
              <a:rPr lang="en-US" altLang="zh-CN" sz="2400" dirty="0"/>
              <a:t>LL(1)</a:t>
            </a:r>
            <a:r>
              <a:rPr lang="zh-CN" altLang="en-US" sz="2400" dirty="0"/>
              <a:t>文法。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CA2A8F-49C8-959F-7F3F-77F03EEFCEE6}"/>
                  </a:ext>
                </a:extLst>
              </p:cNvPr>
              <p:cNvSpPr txBox="1"/>
              <p:nvPr/>
            </p:nvSpPr>
            <p:spPr>
              <a:xfrm>
                <a:off x="2334638" y="4004946"/>
                <a:ext cx="8668783" cy="91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SELECT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FF3300"/>
                                  </a:solidFill>
                                  <a:latin typeface="+mn-ea"/>
                                </a:rPr>
                                <m:t>S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FF3300"/>
                                  </a:solidFill>
                                  <a:latin typeface="+mn-ea"/>
                                </a:rPr>
                                <m:t>→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FF3300"/>
                                  </a:solidFill>
                                  <a:latin typeface="+mn-ea"/>
                                </a:rPr>
                                <m:t>AB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＝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FIRST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AB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－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{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ε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})∪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C00000"/>
                                  </a:solidFill>
                                  <a:latin typeface="+mn-ea"/>
                                </a:rPr>
                                <m:t>FOLLOW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C00000"/>
                                  </a:solidFill>
                                  <a:latin typeface="+mn-ea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C00000"/>
                                  </a:solidFill>
                                  <a:latin typeface="+mn-ea"/>
                                </a:rPr>
                                <m:t>S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C00000"/>
                                  </a:solidFill>
                                  <a:latin typeface="+mn-ea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＝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{#,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}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SELECT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S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→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bC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＝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FIRST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bC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＝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{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}        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i="0" dirty="0" smtClean="0">
                                  <a:latin typeface="+mn-ea"/>
                                </a:rPr>
                                <m:t>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7CA2A8F-49C8-959F-7F3F-77F03EEFC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638" y="4004946"/>
                <a:ext cx="8668783" cy="9161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2CCA2ED-8AEC-8D84-B4DD-6ACA60225AF4}"/>
                  </a:ext>
                </a:extLst>
              </p:cNvPr>
              <p:cNvSpPr txBox="1"/>
              <p:nvPr/>
            </p:nvSpPr>
            <p:spPr>
              <a:xfrm>
                <a:off x="2235725" y="2863369"/>
                <a:ext cx="5958105" cy="91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SELECT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FF3300"/>
                                  </a:solidFill>
                                  <a:latin typeface="+mn-ea"/>
                                </a:rPr>
                                <m:t>C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FF3300"/>
                                  </a:solidFill>
                                  <a:latin typeface="+mn-ea"/>
                                </a:rPr>
                                <m:t>→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solidFill>
                                    <a:srgbClr val="FF3300"/>
                                  </a:solidFill>
                                  <a:latin typeface="+mn-ea"/>
                                </a:rPr>
                                <m:t>AD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＝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FIRST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AD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) 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＝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{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c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}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SELECT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C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→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＝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FIRST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) 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dirty="0">
                                  <a:latin typeface="+mn-ea"/>
                                </a:rPr>
                                <m:t>＝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{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dirty="0">
                                  <a:latin typeface="+mn-ea"/>
                                </a:rPr>
                                <m:t>}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2CCA2ED-8AEC-8D84-B4DD-6ACA60225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725" y="2863369"/>
                <a:ext cx="5958105" cy="916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49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4.1</a:t>
            </a:r>
            <a:r>
              <a:rPr lang="zh-CN" altLang="en-US" b="1" dirty="0"/>
              <a:t>　确定的自顶向下语法分析思想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4.2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文法的判别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4.3</a:t>
            </a:r>
            <a:r>
              <a:rPr lang="zh-CN" altLang="en-US" b="1" u="sng" dirty="0">
                <a:solidFill>
                  <a:srgbClr val="C00000"/>
                </a:solidFill>
              </a:rPr>
              <a:t>　某些非</a:t>
            </a:r>
            <a:r>
              <a:rPr lang="en-US" altLang="zh-CN" b="1" u="sng" dirty="0">
                <a:solidFill>
                  <a:srgbClr val="C00000"/>
                </a:solidFill>
              </a:rPr>
              <a:t>LL(1)</a:t>
            </a:r>
            <a:r>
              <a:rPr lang="zh-CN" altLang="en-US" b="1" u="sng" dirty="0">
                <a:solidFill>
                  <a:srgbClr val="C00000"/>
                </a:solidFill>
              </a:rPr>
              <a:t>文法到</a:t>
            </a:r>
            <a:r>
              <a:rPr lang="en-US" altLang="zh-CN" b="1" u="sng" dirty="0">
                <a:solidFill>
                  <a:srgbClr val="C00000"/>
                </a:solidFill>
              </a:rPr>
              <a:t>LL(1)</a:t>
            </a:r>
            <a:r>
              <a:rPr lang="zh-CN" altLang="en-US" b="1" u="sng" dirty="0">
                <a:solidFill>
                  <a:srgbClr val="C00000"/>
                </a:solidFill>
              </a:rPr>
              <a:t>文法的等价变换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4.4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递归下降分析法</a:t>
            </a:r>
            <a:endParaRPr lang="en-US" altLang="zh-CN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4.5</a:t>
            </a:r>
            <a:r>
              <a:rPr lang="zh-CN" altLang="en-US" b="1" dirty="0"/>
              <a:t>   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表驱动分析法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4.6  </a:t>
            </a:r>
            <a:r>
              <a:rPr lang="zh-CN" altLang="en-US" b="1" dirty="0"/>
              <a:t> </a:t>
            </a:r>
            <a:r>
              <a:rPr lang="en-US" altLang="zh-CN" b="1" dirty="0"/>
              <a:t>LL(1)</a:t>
            </a:r>
            <a:r>
              <a:rPr lang="zh-CN" altLang="en-US" b="1" dirty="0"/>
              <a:t>分析中的出错处理</a:t>
            </a:r>
          </a:p>
        </p:txBody>
      </p:sp>
    </p:spTree>
    <p:extLst>
      <p:ext uri="{BB962C8B-B14F-4D97-AF65-F5344CB8AC3E}">
        <p14:creationId xmlns:p14="http://schemas.microsoft.com/office/powerpoint/2010/main" val="738708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B0ACE7-4FA9-40E8-9BEE-682E258E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83F423-7254-46BD-BF10-86FE3B000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800" dirty="0"/>
              <a:t>非</a:t>
            </a:r>
            <a:r>
              <a:rPr lang="en-US" altLang="zh-CN" sz="2800" dirty="0"/>
              <a:t>LL(1)</a:t>
            </a:r>
            <a:r>
              <a:rPr lang="zh-CN" altLang="en-US" sz="2800" dirty="0"/>
              <a:t>文法</a:t>
            </a:r>
            <a:endParaRPr lang="en-US" altLang="zh-CN" sz="2800" dirty="0"/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若文法含有</a:t>
            </a:r>
            <a:r>
              <a:rPr lang="zh-CN" altLang="en-US" sz="2400" dirty="0"/>
              <a:t>左公共因子</a:t>
            </a:r>
            <a:r>
              <a:rPr lang="zh-CN" altLang="en-US" sz="2400" dirty="0">
                <a:solidFill>
                  <a:schemeClr val="tx1"/>
                </a:solidFill>
              </a:rPr>
              <a:t>，一定不是</a:t>
            </a:r>
            <a:r>
              <a:rPr lang="en-US" altLang="zh-CN" sz="2400" dirty="0">
                <a:solidFill>
                  <a:schemeClr val="tx1"/>
                </a:solidFill>
              </a:rPr>
              <a:t>LL(1)</a:t>
            </a:r>
            <a:r>
              <a:rPr lang="zh-CN" altLang="en-US" sz="2400" dirty="0">
                <a:solidFill>
                  <a:schemeClr val="tx1"/>
                </a:solidFill>
              </a:rPr>
              <a:t>文法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若文法含有</a:t>
            </a:r>
            <a:r>
              <a:rPr lang="zh-CN" altLang="en-US" sz="2400" dirty="0">
                <a:solidFill>
                  <a:srgbClr val="0000FF"/>
                </a:solidFill>
              </a:rPr>
              <a:t>直接</a:t>
            </a:r>
            <a:r>
              <a:rPr lang="zh-CN" altLang="en-US" sz="2400" dirty="0">
                <a:solidFill>
                  <a:schemeClr val="tx1"/>
                </a:solidFill>
              </a:rPr>
              <a:t>或</a:t>
            </a:r>
            <a:r>
              <a:rPr lang="zh-CN" altLang="en-US" sz="2400" dirty="0">
                <a:solidFill>
                  <a:srgbClr val="0000FF"/>
                </a:solidFill>
              </a:rPr>
              <a:t>间接</a:t>
            </a:r>
            <a:r>
              <a:rPr lang="zh-CN" altLang="en-US" sz="2400" dirty="0"/>
              <a:t>左递归</a:t>
            </a:r>
            <a:r>
              <a:rPr lang="zh-CN" altLang="en-US" sz="2400" dirty="0">
                <a:solidFill>
                  <a:schemeClr val="tx1"/>
                </a:solidFill>
              </a:rPr>
              <a:t>，一定不是</a:t>
            </a:r>
            <a:r>
              <a:rPr lang="en-US" altLang="zh-CN" sz="2400" dirty="0">
                <a:solidFill>
                  <a:schemeClr val="tx1"/>
                </a:solidFill>
              </a:rPr>
              <a:t>LL(1)</a:t>
            </a:r>
            <a:r>
              <a:rPr lang="zh-CN" altLang="en-US" sz="2400" dirty="0">
                <a:solidFill>
                  <a:schemeClr val="tx1"/>
                </a:solidFill>
              </a:rPr>
              <a:t>文法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zh-CN" dirty="0"/>
              <a:t>    </a:t>
            </a:r>
          </a:p>
          <a:p>
            <a:r>
              <a:rPr lang="zh-CN" altLang="en-US" sz="2800" dirty="0">
                <a:solidFill>
                  <a:srgbClr val="0000FF"/>
                </a:solidFill>
              </a:rPr>
              <a:t>非</a:t>
            </a:r>
            <a:r>
              <a:rPr lang="en-US" altLang="zh-CN" sz="2800" dirty="0">
                <a:solidFill>
                  <a:srgbClr val="0000FF"/>
                </a:solidFill>
              </a:rPr>
              <a:t>LL(1)</a:t>
            </a:r>
            <a:r>
              <a:rPr lang="zh-CN" altLang="en-US" sz="2800" dirty="0">
                <a:solidFill>
                  <a:srgbClr val="0000FF"/>
                </a:solidFill>
              </a:rPr>
              <a:t>文法</a:t>
            </a:r>
            <a:r>
              <a:rPr lang="en-US" altLang="zh-CN" sz="2800" dirty="0">
                <a:solidFill>
                  <a:srgbClr val="0000FF"/>
                </a:solidFill>
              </a:rPr>
              <a:t>→LL(1)</a:t>
            </a:r>
            <a:r>
              <a:rPr lang="zh-CN" altLang="en-US" sz="2800" dirty="0">
                <a:solidFill>
                  <a:srgbClr val="0000FF"/>
                </a:solidFill>
              </a:rPr>
              <a:t>文法</a:t>
            </a:r>
            <a:r>
              <a:rPr lang="zh-CN" altLang="en-US" sz="2800" dirty="0"/>
              <a:t>的等价变换：</a:t>
            </a:r>
            <a:endParaRPr lang="en-US" altLang="zh-CN" dirty="0"/>
          </a:p>
          <a:p>
            <a:pPr lvl="1"/>
            <a:r>
              <a:rPr lang="zh-CN" altLang="en-US" sz="2400" dirty="0"/>
              <a:t>提取左公共因子</a:t>
            </a:r>
            <a:endParaRPr lang="en-US" altLang="zh-CN" sz="2400" dirty="0"/>
          </a:p>
          <a:p>
            <a:pPr lvl="1"/>
            <a:r>
              <a:rPr lang="zh-CN" altLang="en-US" sz="2400" dirty="0"/>
              <a:t>消除左递归</a:t>
            </a:r>
            <a:endParaRPr lang="en-US" altLang="zh-CN" sz="2400" dirty="0"/>
          </a:p>
          <a:p>
            <a:pPr lvl="2"/>
            <a:r>
              <a:rPr lang="zh-CN" altLang="en-US" sz="2400" dirty="0"/>
              <a:t>消除直接左递归法</a:t>
            </a:r>
          </a:p>
          <a:p>
            <a:pPr lvl="2"/>
            <a:r>
              <a:rPr lang="zh-CN" altLang="en-US" sz="2400" dirty="0"/>
              <a:t>消除间接左递归法</a:t>
            </a:r>
          </a:p>
        </p:txBody>
      </p:sp>
    </p:spTree>
    <p:extLst>
      <p:ext uri="{BB962C8B-B14F-4D97-AF65-F5344CB8AC3E}">
        <p14:creationId xmlns:p14="http://schemas.microsoft.com/office/powerpoint/2010/main" val="586423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FF225-A287-4376-BDA6-804CB4B29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C5E249-FD8A-43B8-8CEB-E866F6EA8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99625" cy="5637024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3000" dirty="0"/>
              <a:t>提取左公因子</a:t>
            </a:r>
            <a:endParaRPr lang="en-US" altLang="zh-CN" sz="3000" dirty="0"/>
          </a:p>
          <a:p>
            <a:pPr lvl="1"/>
            <a:r>
              <a:rPr lang="zh-CN" altLang="en-US" sz="2600" dirty="0"/>
              <a:t>对形如</a:t>
            </a:r>
            <a:r>
              <a:rPr lang="en-US" altLang="zh-CN" sz="2600" dirty="0">
                <a:solidFill>
                  <a:srgbClr val="4472C4"/>
                </a:solidFill>
              </a:rPr>
              <a:t>A→α β|α γ </a:t>
            </a:r>
            <a:r>
              <a:rPr lang="zh-CN" altLang="en-US" sz="2600" dirty="0"/>
              <a:t>进行等价变换为：</a:t>
            </a:r>
            <a:r>
              <a:rPr lang="en-US" altLang="zh-CN" sz="2600" dirty="0"/>
              <a:t>A→α</a:t>
            </a:r>
            <a:r>
              <a:rPr lang="zh-CN" altLang="en-US" sz="2600" dirty="0"/>
              <a:t>（</a:t>
            </a:r>
            <a:r>
              <a:rPr lang="en-US" altLang="zh-CN" sz="2600" dirty="0"/>
              <a:t>β | γ</a:t>
            </a:r>
            <a:r>
              <a:rPr lang="zh-CN" altLang="en-US" sz="2600" dirty="0"/>
              <a:t>）</a:t>
            </a:r>
            <a:endParaRPr lang="en-US" altLang="zh-CN" sz="2600" dirty="0"/>
          </a:p>
          <a:p>
            <a:pPr marL="0" indent="0">
              <a:buNone/>
            </a:pPr>
            <a:r>
              <a:rPr lang="en-US" altLang="zh-CN" b="0" dirty="0"/>
              <a:t>        </a:t>
            </a:r>
            <a:r>
              <a:rPr lang="zh-CN" altLang="en-US" b="0" dirty="0"/>
              <a:t>进一步变换：</a:t>
            </a:r>
            <a:r>
              <a:rPr lang="en-US" altLang="zh-CN" b="0" dirty="0">
                <a:solidFill>
                  <a:srgbClr val="C00000"/>
                </a:solidFill>
              </a:rPr>
              <a:t>A→αA</a:t>
            </a:r>
            <a:r>
              <a:rPr lang="zh-CN" altLang="zh-CN" sz="2800" b="0" kern="0" dirty="0">
                <a:solidFill>
                  <a:srgbClr val="C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endParaRPr lang="en-US" altLang="zh-CN" b="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b="0" dirty="0">
                <a:solidFill>
                  <a:srgbClr val="C00000"/>
                </a:solidFill>
              </a:rPr>
              <a:t>                           A</a:t>
            </a:r>
            <a:r>
              <a:rPr lang="zh-CN" altLang="zh-CN" sz="2400" b="0" kern="0" dirty="0">
                <a:solidFill>
                  <a:srgbClr val="C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lang="en-US" altLang="zh-CN" b="0" dirty="0">
                <a:solidFill>
                  <a:srgbClr val="C00000"/>
                </a:solidFill>
              </a:rPr>
              <a:t>→β|γ</a:t>
            </a:r>
          </a:p>
          <a:p>
            <a:pPr lvl="1"/>
            <a:r>
              <a:rPr lang="zh-CN" altLang="en-US" sz="2600" dirty="0"/>
              <a:t>对形如</a:t>
            </a:r>
            <a:r>
              <a:rPr lang="en-US" altLang="zh-CN" sz="2600" dirty="0">
                <a:solidFill>
                  <a:srgbClr val="5A82C9"/>
                </a:solidFill>
              </a:rPr>
              <a:t>A→α β</a:t>
            </a:r>
            <a:r>
              <a:rPr lang="en-US" altLang="zh-CN" sz="2600" baseline="-25000" dirty="0">
                <a:solidFill>
                  <a:srgbClr val="5A82C9"/>
                </a:solidFill>
              </a:rPr>
              <a:t>1</a:t>
            </a:r>
            <a:r>
              <a:rPr lang="en-US" altLang="zh-CN" sz="2600" dirty="0">
                <a:solidFill>
                  <a:srgbClr val="5A82C9"/>
                </a:solidFill>
              </a:rPr>
              <a:t>|α β</a:t>
            </a:r>
            <a:r>
              <a:rPr lang="en-US" altLang="zh-CN" sz="2600" baseline="-25000" dirty="0">
                <a:solidFill>
                  <a:srgbClr val="5A82C9"/>
                </a:solidFill>
              </a:rPr>
              <a:t>2</a:t>
            </a:r>
            <a:r>
              <a:rPr lang="en-US" altLang="zh-CN" sz="2600" dirty="0">
                <a:solidFill>
                  <a:srgbClr val="5A82C9"/>
                </a:solidFill>
              </a:rPr>
              <a:t>| … |α β</a:t>
            </a:r>
            <a:r>
              <a:rPr lang="en-US" altLang="zh-CN" sz="2600" baseline="-25000" dirty="0">
                <a:solidFill>
                  <a:srgbClr val="5A82C9"/>
                </a:solidFill>
              </a:rPr>
              <a:t>n</a:t>
            </a:r>
            <a:r>
              <a:rPr lang="en-US" altLang="zh-CN" sz="2600" dirty="0">
                <a:solidFill>
                  <a:srgbClr val="5A82C9"/>
                </a:solidFill>
              </a:rPr>
              <a:t> </a:t>
            </a:r>
            <a:r>
              <a:rPr lang="zh-CN" altLang="en-US" sz="2600" dirty="0"/>
              <a:t>进行等价变换为：</a:t>
            </a:r>
            <a:endParaRPr lang="en-US" altLang="zh-CN" sz="2600" dirty="0"/>
          </a:p>
          <a:p>
            <a:pPr marL="0" indent="0">
              <a:buNone/>
            </a:pPr>
            <a:r>
              <a:rPr lang="en-US" altLang="zh-CN" sz="3000" b="0" baseline="-25000" dirty="0"/>
              <a:t>          </a:t>
            </a:r>
            <a:r>
              <a:rPr lang="zh-CN" altLang="en-US" b="0" dirty="0"/>
              <a:t>进一步变换（引入新非终结符</a:t>
            </a:r>
            <a:r>
              <a:rPr lang="en-US" altLang="zh-CN" b="0" dirty="0">
                <a:solidFill>
                  <a:srgbClr val="C00000"/>
                </a:solidFill>
              </a:rPr>
              <a:t>A’</a:t>
            </a:r>
            <a:r>
              <a:rPr lang="zh-CN" altLang="en-US" b="0" dirty="0"/>
              <a:t>）：</a:t>
            </a:r>
            <a:endParaRPr lang="en-US" altLang="zh-CN" b="0" dirty="0"/>
          </a:p>
          <a:p>
            <a:pPr marL="0" indent="0">
              <a:buNone/>
            </a:pPr>
            <a:r>
              <a:rPr lang="en-US" altLang="zh-CN" b="0" baseline="-25000" dirty="0"/>
              <a:t>                           </a:t>
            </a:r>
            <a:r>
              <a:rPr lang="en-US" altLang="zh-CN" b="0" dirty="0">
                <a:solidFill>
                  <a:srgbClr val="C00000"/>
                </a:solidFill>
              </a:rPr>
              <a:t>A→αA</a:t>
            </a:r>
            <a:r>
              <a:rPr lang="zh-CN" altLang="zh-CN" sz="2400" b="0" kern="0" dirty="0">
                <a:solidFill>
                  <a:srgbClr val="C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endParaRPr lang="en-US" altLang="zh-CN" b="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b="0" baseline="-25000" dirty="0">
                <a:solidFill>
                  <a:srgbClr val="C00000"/>
                </a:solidFill>
              </a:rPr>
              <a:t>                           </a:t>
            </a:r>
            <a:r>
              <a:rPr lang="en-US" altLang="zh-CN" b="0" dirty="0">
                <a:solidFill>
                  <a:srgbClr val="C00000"/>
                </a:solidFill>
              </a:rPr>
              <a:t>A</a:t>
            </a:r>
            <a:r>
              <a:rPr lang="zh-CN" altLang="zh-CN" sz="2400" b="0" kern="0" dirty="0">
                <a:solidFill>
                  <a:srgbClr val="C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lang="en-US" altLang="zh-CN" b="0" dirty="0">
                <a:solidFill>
                  <a:srgbClr val="C00000"/>
                </a:solidFill>
              </a:rPr>
              <a:t>→</a:t>
            </a:r>
            <a:r>
              <a:rPr lang="en-US" altLang="zh-CN" b="0" baseline="-25000" dirty="0">
                <a:solidFill>
                  <a:srgbClr val="C00000"/>
                </a:solidFill>
              </a:rPr>
              <a:t> </a:t>
            </a:r>
            <a:r>
              <a:rPr lang="en-US" altLang="zh-CN" b="0" dirty="0">
                <a:solidFill>
                  <a:srgbClr val="C00000"/>
                </a:solidFill>
              </a:rPr>
              <a:t>β</a:t>
            </a:r>
            <a:r>
              <a:rPr lang="en-US" altLang="zh-CN" b="0" baseline="-25000" dirty="0">
                <a:solidFill>
                  <a:srgbClr val="C00000"/>
                </a:solidFill>
              </a:rPr>
              <a:t>1</a:t>
            </a:r>
            <a:r>
              <a:rPr lang="en-US" altLang="zh-CN" b="0" dirty="0">
                <a:solidFill>
                  <a:srgbClr val="C00000"/>
                </a:solidFill>
              </a:rPr>
              <a:t>| β</a:t>
            </a:r>
            <a:r>
              <a:rPr lang="en-US" altLang="zh-CN" b="0" baseline="-25000" dirty="0">
                <a:solidFill>
                  <a:srgbClr val="C00000"/>
                </a:solidFill>
              </a:rPr>
              <a:t>2</a:t>
            </a:r>
            <a:r>
              <a:rPr lang="en-US" altLang="zh-CN" b="0" dirty="0">
                <a:solidFill>
                  <a:srgbClr val="C00000"/>
                </a:solidFill>
              </a:rPr>
              <a:t>| … | β</a:t>
            </a:r>
            <a:r>
              <a:rPr lang="en-US" altLang="zh-CN" b="0" baseline="-25000" dirty="0">
                <a:solidFill>
                  <a:srgbClr val="C00000"/>
                </a:solidFill>
              </a:rPr>
              <a:t>n  </a:t>
            </a:r>
          </a:p>
          <a:p>
            <a:pPr marL="0" indent="0">
              <a:buNone/>
            </a:pPr>
            <a:r>
              <a:rPr lang="en-US" altLang="zh-CN" b="0" dirty="0"/>
              <a:t>      </a:t>
            </a:r>
            <a:r>
              <a:rPr lang="zh-CN" altLang="en-US" b="0" dirty="0"/>
              <a:t>若</a:t>
            </a:r>
            <a:r>
              <a:rPr lang="en-US" altLang="zh-CN" b="0" dirty="0"/>
              <a:t>A</a:t>
            </a:r>
            <a:r>
              <a:rPr lang="zh-CN" altLang="zh-CN" sz="2400" b="0" kern="0" dirty="0"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lang="en-US" altLang="zh-CN" b="0" dirty="0"/>
              <a:t>→ β</a:t>
            </a:r>
            <a:r>
              <a:rPr lang="en-US" altLang="zh-CN" b="0" baseline="-25000" dirty="0"/>
              <a:t>1</a:t>
            </a:r>
            <a:r>
              <a:rPr lang="en-US" altLang="zh-CN" b="0" dirty="0"/>
              <a:t>| β</a:t>
            </a:r>
            <a:r>
              <a:rPr lang="en-US" altLang="zh-CN" b="0" baseline="-25000" dirty="0"/>
              <a:t>2</a:t>
            </a:r>
            <a:r>
              <a:rPr lang="en-US" altLang="zh-CN" b="0" dirty="0"/>
              <a:t>| … | β</a:t>
            </a:r>
            <a:r>
              <a:rPr lang="en-US" altLang="zh-CN" b="0" baseline="-25000" dirty="0"/>
              <a:t>n</a:t>
            </a:r>
            <a:r>
              <a:rPr lang="zh-CN" altLang="en-US" b="0" dirty="0"/>
              <a:t>中仍含左公共因子，再次提取，直至所有的产生式不再有左公共因子。</a:t>
            </a:r>
            <a:endParaRPr lang="en-US" altLang="zh-CN" b="0" dirty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4187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011AB-47A3-4565-BA82-C227FB12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788E93-56E2-4864-B91B-1FDF46A54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600" cy="563702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4.6 </a:t>
            </a:r>
            <a:r>
              <a:rPr lang="zh-CN" altLang="en-US" sz="2800" dirty="0"/>
              <a:t>文法</a:t>
            </a:r>
            <a:r>
              <a:rPr lang="en-US" altLang="zh-CN" sz="2800" dirty="0"/>
              <a:t>G1[S]:</a:t>
            </a:r>
          </a:p>
          <a:p>
            <a:pPr marL="457200" lvl="1" indent="0">
              <a:buNone/>
            </a:pPr>
            <a:r>
              <a:rPr lang="en-US" altLang="zh-CN" sz="2800" dirty="0">
                <a:solidFill>
                  <a:srgbClr val="0000FF"/>
                </a:solidFill>
              </a:rPr>
              <a:t>(1)</a:t>
            </a:r>
            <a:r>
              <a:rPr lang="en-US" altLang="zh-CN" sz="2800" dirty="0" err="1">
                <a:solidFill>
                  <a:srgbClr val="0000FF"/>
                </a:solidFill>
              </a:rPr>
              <a:t>S→</a:t>
            </a:r>
            <a:r>
              <a:rPr lang="en-US" altLang="zh-CN" sz="2800" dirty="0" err="1">
                <a:solidFill>
                  <a:srgbClr val="C00000"/>
                </a:solidFill>
              </a:rPr>
              <a:t>aS</a:t>
            </a:r>
            <a:r>
              <a:rPr lang="en-US" altLang="zh-CN" sz="2800" dirty="0" err="1">
                <a:solidFill>
                  <a:srgbClr val="0000FF"/>
                </a:solidFill>
              </a:rPr>
              <a:t>b</a:t>
            </a:r>
            <a:endParaRPr lang="en-US" altLang="zh-CN" sz="2800" dirty="0"/>
          </a:p>
          <a:p>
            <a:pPr marL="457200" lvl="1" indent="0">
              <a:buNone/>
            </a:pPr>
            <a:r>
              <a:rPr lang="en-US" altLang="zh-CN" sz="2800" dirty="0">
                <a:solidFill>
                  <a:srgbClr val="0000FF"/>
                </a:solidFill>
              </a:rPr>
              <a:t>(2)</a:t>
            </a:r>
            <a:r>
              <a:rPr lang="en-US" altLang="zh-CN" sz="2800" dirty="0" err="1">
                <a:solidFill>
                  <a:srgbClr val="0000FF"/>
                </a:solidFill>
              </a:rPr>
              <a:t>S→</a:t>
            </a:r>
            <a:r>
              <a:rPr lang="en-US" altLang="zh-CN" sz="2800" dirty="0" err="1">
                <a:solidFill>
                  <a:srgbClr val="C00000"/>
                </a:solidFill>
              </a:rPr>
              <a:t>aS</a:t>
            </a:r>
            <a:r>
              <a:rPr lang="en-US" altLang="zh-CN" sz="2800" dirty="0">
                <a:solidFill>
                  <a:srgbClr val="0000FF"/>
                </a:solidFill>
              </a:rPr>
              <a:t> </a:t>
            </a:r>
          </a:p>
          <a:p>
            <a:pPr marL="457200" lvl="1" indent="0">
              <a:buNone/>
            </a:pPr>
            <a:r>
              <a:rPr lang="en-US" altLang="zh-CN" sz="2800" dirty="0">
                <a:solidFill>
                  <a:srgbClr val="0000FF"/>
                </a:solidFill>
              </a:rPr>
              <a:t>(3)S→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Ɛ</a:t>
            </a:r>
          </a:p>
          <a:p>
            <a:pPr marL="0" indent="-12700">
              <a:buNone/>
            </a:pPr>
            <a:r>
              <a:rPr lang="zh-CN" altLang="zh-CN" sz="2800" b="0" kern="0" dirty="0">
                <a:solidFill>
                  <a:srgbClr val="454545"/>
                </a:solidFill>
                <a:latin typeface="+mn-ea"/>
                <a:cs typeface="Tahoma" panose="020B0604030504040204" pitchFamily="34" charset="0"/>
              </a:rPr>
              <a:t>∵</a:t>
            </a:r>
            <a:r>
              <a:rPr lang="en-US" altLang="zh-CN" sz="2800" b="0" dirty="0">
                <a:latin typeface="+mn-ea"/>
              </a:rPr>
              <a:t> SELECT(</a:t>
            </a:r>
            <a:r>
              <a:rPr lang="en-US" altLang="zh-CN" sz="2800" b="0" dirty="0" err="1">
                <a:solidFill>
                  <a:srgbClr val="0000FF"/>
                </a:solidFill>
                <a:latin typeface="+mn-ea"/>
              </a:rPr>
              <a:t>A→b</a:t>
            </a:r>
            <a:r>
              <a:rPr lang="en-US" altLang="zh-CN" sz="2800" b="0" dirty="0">
                <a:latin typeface="+mn-ea"/>
              </a:rPr>
              <a:t>) </a:t>
            </a:r>
            <a:r>
              <a:rPr lang="en-US" altLang="zh-C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∩ </a:t>
            </a:r>
            <a:r>
              <a:rPr lang="en-US" altLang="zh-CN" sz="2800" b="0" dirty="0">
                <a:latin typeface="+mn-ea"/>
              </a:rPr>
              <a:t>SELECT(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</a:rPr>
              <a:t>A→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 Ɛ</a:t>
            </a:r>
            <a:r>
              <a:rPr lang="en-US" altLang="zh-CN" sz="2800" b="0" dirty="0">
                <a:latin typeface="+mn-ea"/>
              </a:rPr>
              <a:t>)  = {b} </a:t>
            </a:r>
            <a:r>
              <a:rPr lang="zh-CN" altLang="zh-CN" sz="2800" b="0" kern="0" dirty="0">
                <a:solidFill>
                  <a:srgbClr val="454545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≠</a:t>
            </a:r>
            <a:r>
              <a:rPr lang="en-US" altLang="zh-CN" sz="2800" b="0" kern="0" dirty="0">
                <a:solidFill>
                  <a:srgbClr val="454545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l-GR" altLang="zh-CN" sz="2800" b="0" dirty="0">
                <a:solidFill>
                  <a:srgbClr val="C00000"/>
                </a:solidFill>
              </a:rPr>
              <a:t>Φ</a:t>
            </a:r>
            <a:r>
              <a:rPr lang="en-US" altLang="zh-CN" sz="2800" b="0" dirty="0">
                <a:latin typeface="+mn-ea"/>
              </a:rPr>
              <a:t> </a:t>
            </a:r>
            <a:endParaRPr lang="en-US" altLang="zh-CN" sz="2800" b="0" kern="0" dirty="0">
              <a:solidFill>
                <a:srgbClr val="454545"/>
              </a:solidFill>
              <a:latin typeface="+mn-ea"/>
              <a:cs typeface="Tahoma" panose="020B0604030504040204" pitchFamily="34" charset="0"/>
            </a:endParaRPr>
          </a:p>
          <a:p>
            <a:pPr marL="0" indent="-12700">
              <a:buNone/>
            </a:pPr>
            <a:r>
              <a:rPr lang="zh-CN" altLang="zh-CN" sz="3200" b="0" kern="0" dirty="0">
                <a:latin typeface="+mn-ea"/>
                <a:cs typeface="Tahoma" panose="020B0604030504040204" pitchFamily="34" charset="0"/>
              </a:rPr>
              <a:t>∴</a:t>
            </a:r>
            <a:r>
              <a:rPr lang="en-US" altLang="zh-CN" sz="2800" b="0" kern="0" dirty="0">
                <a:latin typeface="+mn-ea"/>
                <a:cs typeface="Tahoma" panose="020B0604030504040204" pitchFamily="34" charset="0"/>
              </a:rPr>
              <a:t> </a:t>
            </a:r>
            <a:r>
              <a:rPr lang="zh-CN" altLang="en-US" sz="2800" b="0" kern="0" dirty="0">
                <a:latin typeface="+mn-ea"/>
                <a:cs typeface="Tahoma" panose="020B0604030504040204" pitchFamily="34" charset="0"/>
              </a:rPr>
              <a:t>提取公因子后的文法不是</a:t>
            </a:r>
            <a:r>
              <a:rPr lang="en-US" altLang="zh-CN" sz="2800" b="0" kern="0" dirty="0">
                <a:latin typeface="+mn-ea"/>
                <a:cs typeface="Tahoma" panose="020B0604030504040204" pitchFamily="34" charset="0"/>
              </a:rPr>
              <a:t>LL(1)</a:t>
            </a:r>
            <a:r>
              <a:rPr lang="zh-CN" altLang="en-US" sz="2800" b="0" kern="0" dirty="0">
                <a:latin typeface="+mn-ea"/>
                <a:cs typeface="Tahoma" panose="020B0604030504040204" pitchFamily="34" charset="0"/>
              </a:rPr>
              <a:t>文法</a:t>
            </a:r>
            <a:endParaRPr lang="en-US" altLang="zh-CN" sz="2800" b="0" kern="0" dirty="0">
              <a:latin typeface="+mn-ea"/>
              <a:cs typeface="Tahoma" panose="020B0604030504040204" pitchFamily="34" charset="0"/>
            </a:endParaRPr>
          </a:p>
          <a:p>
            <a:pPr marL="444500" indent="-457200"/>
            <a:r>
              <a:rPr lang="zh-CN" altLang="en-US" sz="2800" b="0" dirty="0">
                <a:solidFill>
                  <a:srgbClr val="C00000"/>
                </a:solidFill>
                <a:latin typeface="+mn-ea"/>
              </a:rPr>
              <a:t>文法中不含左公共因子只是</a:t>
            </a:r>
            <a:r>
              <a:rPr lang="en-US" altLang="zh-CN" sz="2800" b="0" dirty="0">
                <a:solidFill>
                  <a:srgbClr val="C00000"/>
                </a:solidFill>
                <a:latin typeface="+mn-ea"/>
              </a:rPr>
              <a:t>LL(1)</a:t>
            </a:r>
            <a:r>
              <a:rPr lang="zh-CN" altLang="en-US" sz="2800" b="0" dirty="0">
                <a:solidFill>
                  <a:srgbClr val="C00000"/>
                </a:solidFill>
                <a:latin typeface="+mn-ea"/>
              </a:rPr>
              <a:t>文法的必要条件</a:t>
            </a:r>
            <a:endParaRPr lang="en-US" altLang="zh-CN" sz="2800" b="0" dirty="0">
              <a:solidFill>
                <a:srgbClr val="C00000"/>
              </a:solidFill>
              <a:latin typeface="+mn-ea"/>
            </a:endParaRPr>
          </a:p>
          <a:p>
            <a:pPr marL="914400" lvl="1" indent="-457200"/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LL(1)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文法一定不含左公共因子</a:t>
            </a:r>
          </a:p>
          <a:p>
            <a:pPr marL="914400" lvl="1" indent="-457200"/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不含左公共因子的文法不一定是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LL(1)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文法</a:t>
            </a:r>
          </a:p>
          <a:p>
            <a:pPr marL="914400" lvl="1" indent="-457200"/>
            <a:endParaRPr lang="en-US" altLang="zh-CN" sz="2200" dirty="0">
              <a:solidFill>
                <a:srgbClr val="C0000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150229D-6E62-4F94-9ADF-DDC15DEDBB0A}"/>
                  </a:ext>
                </a:extLst>
              </p:cNvPr>
              <p:cNvSpPr txBox="1"/>
              <p:nvPr/>
            </p:nvSpPr>
            <p:spPr>
              <a:xfrm rot="10800000">
                <a:off x="2703880" y="1680205"/>
                <a:ext cx="574388" cy="878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150229D-6E62-4F94-9ADF-DDC15DEDB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2703880" y="1680205"/>
                <a:ext cx="574388" cy="8784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头: 右 5">
            <a:extLst>
              <a:ext uri="{FF2B5EF4-FFF2-40B4-BE49-F238E27FC236}">
                <a16:creationId xmlns:a16="http://schemas.microsoft.com/office/drawing/2014/main" id="{759FBCFE-1173-458D-8A3A-EB9413DC0C84}"/>
              </a:ext>
            </a:extLst>
          </p:cNvPr>
          <p:cNvSpPr/>
          <p:nvPr/>
        </p:nvSpPr>
        <p:spPr bwMode="auto">
          <a:xfrm>
            <a:off x="3278268" y="1938712"/>
            <a:ext cx="457200" cy="361431"/>
          </a:xfrm>
          <a:prstGeom prst="rightArrow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86175A-1B8D-4392-A63B-73ACF7760432}"/>
              </a:ext>
            </a:extLst>
          </p:cNvPr>
          <p:cNvSpPr txBox="1"/>
          <p:nvPr/>
        </p:nvSpPr>
        <p:spPr>
          <a:xfrm>
            <a:off x="3506868" y="1515313"/>
            <a:ext cx="25265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(1)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S→</a:t>
            </a:r>
            <a:r>
              <a:rPr lang="en-US" altLang="zh-CN" sz="2400" dirty="0" err="1">
                <a:solidFill>
                  <a:srgbClr val="C00000"/>
                </a:solidFill>
                <a:latin typeface="+mn-ea"/>
              </a:rPr>
              <a:t>aS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A</a:t>
            </a:r>
            <a:endParaRPr lang="en-US" altLang="zh-CN" sz="2400" dirty="0">
              <a:latin typeface="+mn-ea"/>
            </a:endParaRPr>
          </a:p>
          <a:p>
            <a:pPr lvl="1"/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(2) S→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Ɛ</a:t>
            </a:r>
          </a:p>
          <a:p>
            <a:pPr lvl="1"/>
            <a:r>
              <a:rPr lang="en-US" altLang="zh-CN" sz="24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(3)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A→b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(4) A→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 Ɛ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5CD3E6-768D-4EBF-A88E-199B0A747827}"/>
              </a:ext>
            </a:extLst>
          </p:cNvPr>
          <p:cNvSpPr txBox="1"/>
          <p:nvPr/>
        </p:nvSpPr>
        <p:spPr>
          <a:xfrm>
            <a:off x="5918214" y="1538218"/>
            <a:ext cx="52136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n-ea"/>
              </a:rPr>
              <a:t>SELECT(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S→aSA</a:t>
            </a:r>
            <a:r>
              <a:rPr lang="en-US" altLang="zh-CN" sz="2400" dirty="0">
                <a:latin typeface="+mn-ea"/>
              </a:rPr>
              <a:t>) = {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a</a:t>
            </a:r>
            <a:r>
              <a:rPr lang="en-US" altLang="zh-CN" sz="2400" dirty="0">
                <a:latin typeface="+mn-ea"/>
              </a:rPr>
              <a:t>}</a:t>
            </a:r>
          </a:p>
          <a:p>
            <a:r>
              <a:rPr lang="en-US" altLang="zh-CN" sz="2400" dirty="0">
                <a:latin typeface="+mn-ea"/>
              </a:rPr>
              <a:t>SELECT(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S→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 Ɛ</a:t>
            </a:r>
            <a:r>
              <a:rPr lang="en-US" altLang="zh-CN" sz="2400" dirty="0">
                <a:latin typeface="+mn-ea"/>
              </a:rPr>
              <a:t>) = Follow(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S</a:t>
            </a:r>
            <a:r>
              <a:rPr lang="en-US" altLang="zh-CN" sz="2400" dirty="0">
                <a:latin typeface="+mn-ea"/>
              </a:rPr>
              <a:t>) ={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#</a:t>
            </a:r>
            <a:r>
              <a:rPr lang="en-US" altLang="zh-CN" sz="2400" dirty="0">
                <a:latin typeface="+mn-ea"/>
              </a:rPr>
              <a:t>,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b</a:t>
            </a:r>
            <a:r>
              <a:rPr lang="en-US" altLang="zh-CN" sz="2400" dirty="0">
                <a:latin typeface="+mn-ea"/>
              </a:rPr>
              <a:t>}</a:t>
            </a:r>
          </a:p>
          <a:p>
            <a:r>
              <a:rPr lang="en-US" altLang="zh-CN" sz="2400" dirty="0">
                <a:latin typeface="+mn-ea"/>
              </a:rPr>
              <a:t>SELECT(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A→b</a:t>
            </a:r>
            <a:r>
              <a:rPr lang="en-US" altLang="zh-CN" sz="2400" dirty="0">
                <a:latin typeface="+mn-ea"/>
              </a:rPr>
              <a:t>) = {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b</a:t>
            </a:r>
            <a:r>
              <a:rPr lang="en-US" altLang="zh-CN" sz="2400" dirty="0">
                <a:latin typeface="+mn-ea"/>
              </a:rPr>
              <a:t>}</a:t>
            </a:r>
          </a:p>
          <a:p>
            <a:r>
              <a:rPr lang="en-US" altLang="zh-CN" sz="2400" dirty="0">
                <a:latin typeface="+mn-ea"/>
              </a:rPr>
              <a:t>SELECT(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A→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Ɛ</a:t>
            </a:r>
            <a:r>
              <a:rPr lang="en-US" altLang="zh-CN" sz="2400" dirty="0">
                <a:latin typeface="+mn-ea"/>
              </a:rPr>
              <a:t>) = Follow(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A</a:t>
            </a:r>
            <a:r>
              <a:rPr lang="en-US" altLang="zh-CN" sz="2400" dirty="0">
                <a:latin typeface="+mn-ea"/>
              </a:rPr>
              <a:t>) ={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#</a:t>
            </a:r>
            <a:r>
              <a:rPr lang="en-US" altLang="zh-CN" sz="2400" dirty="0">
                <a:latin typeface="+mn-ea"/>
              </a:rPr>
              <a:t>,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b</a:t>
            </a:r>
            <a:r>
              <a:rPr lang="en-US" altLang="zh-CN" sz="2400" dirty="0">
                <a:latin typeface="+mn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168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D4C78-2C45-49E8-83C4-2F5BEC1DA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24EC93-E8D5-4DE1-87DE-B31A04F460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3" y="942764"/>
                <a:ext cx="6328614" cy="563702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zh-CN" altLang="en-US" sz="2800" dirty="0"/>
                  <a:t>例</a:t>
                </a:r>
                <a:r>
                  <a:rPr lang="en-US" altLang="zh-CN" sz="2800" dirty="0"/>
                  <a:t>4.7   </a:t>
                </a:r>
                <a:r>
                  <a:rPr lang="zh-CN" altLang="en-US" sz="2800" dirty="0"/>
                  <a:t>文法 </a:t>
                </a:r>
                <a:r>
                  <a:rPr lang="en-US" altLang="zh-CN" sz="2800" dirty="0"/>
                  <a:t>G2[A]</a:t>
                </a:r>
                <a:r>
                  <a:rPr lang="zh-CN" altLang="en-US" sz="2800" dirty="0"/>
                  <a:t>：隐式左公因子</a:t>
                </a:r>
                <a:endParaRPr lang="en-US" altLang="zh-CN" sz="2800" dirty="0"/>
              </a:p>
              <a:p>
                <a:pPr marL="457200" lvl="1" indent="0">
                  <a:buNone/>
                </a:pPr>
                <a:r>
                  <a:rPr lang="en-US" altLang="zh-CN" sz="2400" dirty="0">
                    <a:solidFill>
                      <a:srgbClr val="0000FF"/>
                    </a:solidFill>
                  </a:rPr>
                  <a:t>(1)</a:t>
                </a:r>
                <a:r>
                  <a:rPr lang="en-US" altLang="zh-CN" sz="2400" dirty="0" err="1">
                    <a:solidFill>
                      <a:srgbClr val="0000FF"/>
                    </a:solidFill>
                  </a:rPr>
                  <a:t>A→ad</a:t>
                </a:r>
                <a:endParaRPr lang="en-US" altLang="zh-CN" sz="2400" dirty="0">
                  <a:solidFill>
                    <a:srgbClr val="0000FF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altLang="zh-CN" sz="2400" dirty="0">
                    <a:solidFill>
                      <a:srgbClr val="0000FF"/>
                    </a:solidFill>
                  </a:rPr>
                  <a:t>(2)</a:t>
                </a:r>
                <a:r>
                  <a:rPr lang="en-US" altLang="zh-CN" sz="2400" dirty="0" err="1">
                    <a:solidFill>
                      <a:srgbClr val="0000FF"/>
                    </a:solidFill>
                  </a:rPr>
                  <a:t>A→Bc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altLang="zh-CN" sz="2400" dirty="0">
                    <a:solidFill>
                      <a:srgbClr val="0000FF"/>
                    </a:solidFill>
                  </a:rPr>
                  <a:t>(3)</a:t>
                </a:r>
                <a:r>
                  <a:rPr lang="en-US" altLang="zh-CN" sz="2400" dirty="0" err="1">
                    <a:solidFill>
                      <a:srgbClr val="0000FF"/>
                    </a:solidFill>
                  </a:rPr>
                  <a:t>B→aA</a:t>
                </a:r>
                <a:endParaRPr lang="en-US" altLang="zh-CN" sz="2400" dirty="0">
                  <a:solidFill>
                    <a:srgbClr val="0000FF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altLang="zh-CN" sz="2400" dirty="0">
                    <a:solidFill>
                      <a:srgbClr val="0000FF"/>
                    </a:solidFill>
                  </a:rPr>
                  <a:t>(4)</a:t>
                </a:r>
                <a:r>
                  <a:rPr lang="en-US" altLang="zh-CN" sz="2400" dirty="0" err="1">
                    <a:solidFill>
                      <a:srgbClr val="0000FF"/>
                    </a:solidFill>
                  </a:rPr>
                  <a:t>B→bB</a:t>
                </a:r>
                <a:endParaRPr lang="en-US" altLang="zh-CN" sz="2400" dirty="0">
                  <a:solidFill>
                    <a:srgbClr val="0000FF"/>
                  </a:solidFill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sz="2800" b="0" dirty="0">
                    <a:solidFill>
                      <a:srgbClr val="FF0000"/>
                    </a:solidFill>
                  </a:rPr>
                  <a:t>文法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zh-CN" sz="2800" b="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800" b="0" dirty="0">
                    <a:latin typeface="+mn-ea"/>
                  </a:rPr>
                  <a:t>[A]</a:t>
                </a:r>
                <a:r>
                  <a:rPr lang="zh-CN" altLang="en-US" sz="2800" b="0" dirty="0">
                    <a:solidFill>
                      <a:srgbClr val="FF0000"/>
                    </a:solidFill>
                  </a:rPr>
                  <a:t>是</a:t>
                </a:r>
                <a:r>
                  <a:rPr lang="en-US" altLang="zh-CN" sz="2800" b="0" dirty="0">
                    <a:solidFill>
                      <a:srgbClr val="FF0000"/>
                    </a:solidFill>
                  </a:rPr>
                  <a:t>LL(1)</a:t>
                </a:r>
                <a:r>
                  <a:rPr lang="zh-CN" altLang="en-US" sz="2800" b="0" dirty="0">
                    <a:solidFill>
                      <a:srgbClr val="FF0000"/>
                    </a:solidFill>
                  </a:rPr>
                  <a:t>文法！</a:t>
                </a:r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24EC93-E8D5-4DE1-87DE-B31A04F460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3" y="942764"/>
                <a:ext cx="6328614" cy="5637024"/>
              </a:xfrm>
              <a:blipFill>
                <a:blip r:embed="rId2"/>
                <a:stretch>
                  <a:fillRect l="-14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193">
                <a:extLst>
                  <a:ext uri="{FF2B5EF4-FFF2-40B4-BE49-F238E27FC236}">
                    <a16:creationId xmlns:a16="http://schemas.microsoft.com/office/drawing/2014/main" id="{36194630-EF59-4620-B519-EE82D7A926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06796" y="1491099"/>
                <a:ext cx="1771693" cy="3531736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811213" indent="-811213" eaLnBrk="0" fontAlgn="base" hangingPunct="0">
                  <a:spcAft>
                    <a:spcPct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[A]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+mn-ea"/>
                  </a:rPr>
                  <a:t>：</a:t>
                </a:r>
                <a:endParaRPr lang="en-US" altLang="zh-CN" sz="2400" dirty="0">
                  <a:solidFill>
                    <a:srgbClr val="000000"/>
                  </a:solidFill>
                  <a:latin typeface="+mn-ea"/>
                </a:endParaRPr>
              </a:p>
              <a:p>
                <a:pPr marL="811213" indent="-811213" eaLnBrk="0" fontAlgn="base" hangingPunct="0"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(1)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+mn-ea"/>
                  </a:rPr>
                  <a:t>A→</a:t>
                </a:r>
                <a:r>
                  <a:rPr lang="en-US" altLang="zh-CN" sz="2400" dirty="0" err="1">
                    <a:solidFill>
                      <a:srgbClr val="FF0000"/>
                    </a:solidFill>
                    <a:latin typeface="+mn-ea"/>
                  </a:rPr>
                  <a:t>a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sz="2400" dirty="0">
                  <a:solidFill>
                    <a:srgbClr val="000000"/>
                  </a:solidFill>
                  <a:latin typeface="+mn-ea"/>
                </a:endParaRPr>
              </a:p>
              <a:p>
                <a:pPr marL="811213" indent="-811213" eaLnBrk="0" fontAlgn="base" hangingPunct="0"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(2)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+mn-ea"/>
                  </a:rPr>
                  <a:t>A→</a:t>
                </a:r>
                <a:r>
                  <a:rPr lang="en-US" altLang="zh-CN" sz="2400" dirty="0" err="1">
                    <a:solidFill>
                      <a:srgbClr val="FF0000"/>
                    </a:solidFill>
                    <a:latin typeface="+mn-ea"/>
                  </a:rPr>
                  <a:t>b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+mn-ea"/>
                  </a:rPr>
                  <a:t>Bc</a:t>
                </a:r>
                <a:endParaRPr lang="en-US" altLang="zh-CN" sz="2400" dirty="0">
                  <a:solidFill>
                    <a:srgbClr val="000000"/>
                  </a:solidFill>
                  <a:latin typeface="+mn-ea"/>
                </a:endParaRPr>
              </a:p>
              <a:p>
                <a:pPr marL="811213" indent="-811213" eaLnBrk="0" fontAlgn="base" hangingPunct="0">
                  <a:spcAft>
                    <a:spcPct val="0"/>
                  </a:spcAft>
                </a:pPr>
                <a:endParaRPr lang="en-US" altLang="zh-CN" sz="2400" dirty="0">
                  <a:solidFill>
                    <a:srgbClr val="000000"/>
                  </a:solidFill>
                  <a:latin typeface="+mn-ea"/>
                </a:endParaRPr>
              </a:p>
              <a:p>
                <a:pPr marL="811213" indent="-811213" eaLnBrk="0" fontAlgn="base" hangingPunct="0"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(3)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→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+mn-ea"/>
                  </a:rPr>
                  <a:t>d</a:t>
                </a:r>
              </a:p>
              <a:p>
                <a:pPr marL="811213" indent="-811213" eaLnBrk="0" fontAlgn="base" hangingPunct="0"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(4)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→Ac</a:t>
                </a:r>
              </a:p>
              <a:p>
                <a:pPr marL="811213" indent="-811213" eaLnBrk="0" fontAlgn="base" hangingPunct="0">
                  <a:spcAft>
                    <a:spcPct val="0"/>
                  </a:spcAft>
                </a:pPr>
                <a:endParaRPr lang="en-US" altLang="zh-CN" sz="2400" dirty="0">
                  <a:solidFill>
                    <a:srgbClr val="000000"/>
                  </a:solidFill>
                  <a:latin typeface="+mn-ea"/>
                </a:endParaRPr>
              </a:p>
              <a:p>
                <a:pPr marL="811213" indent="-811213" eaLnBrk="0" fontAlgn="base" hangingPunct="0"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(5)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+mn-ea"/>
                  </a:rPr>
                  <a:t>B→</a:t>
                </a:r>
                <a:r>
                  <a:rPr lang="en-US" altLang="zh-CN" sz="2400" dirty="0" err="1">
                    <a:solidFill>
                      <a:srgbClr val="FF0000"/>
                    </a:solidFill>
                    <a:latin typeface="+mn-ea"/>
                  </a:rPr>
                  <a:t>a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+mn-ea"/>
                  </a:rPr>
                  <a:t>A</a:t>
                </a:r>
                <a:endParaRPr lang="en-US" altLang="zh-CN" sz="2400" dirty="0">
                  <a:solidFill>
                    <a:srgbClr val="000000"/>
                  </a:solidFill>
                  <a:latin typeface="+mn-ea"/>
                </a:endParaRPr>
              </a:p>
              <a:p>
                <a:pPr marL="811213" indent="-811213" eaLnBrk="0" fontAlgn="base" hangingPunct="0"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(6)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+mn-ea"/>
                  </a:rPr>
                  <a:t>B→</a:t>
                </a:r>
                <a:r>
                  <a:rPr lang="en-US" altLang="zh-CN" sz="2400" dirty="0" err="1">
                    <a:solidFill>
                      <a:srgbClr val="FF0000"/>
                    </a:solidFill>
                    <a:latin typeface="+mn-ea"/>
                  </a:rPr>
                  <a:t>b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+mn-ea"/>
                  </a:rPr>
                  <a:t>B</a:t>
                </a:r>
                <a:endParaRPr lang="zh-CN" altLang="en-US" sz="2400" dirty="0">
                  <a:solidFill>
                    <a:srgbClr val="00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5" name="Text Box 193">
                <a:extLst>
                  <a:ext uri="{FF2B5EF4-FFF2-40B4-BE49-F238E27FC236}">
                    <a16:creationId xmlns:a16="http://schemas.microsoft.com/office/drawing/2014/main" id="{36194630-EF59-4620-B519-EE82D7A92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06796" y="1491099"/>
                <a:ext cx="1771693" cy="3531736"/>
              </a:xfrm>
              <a:prstGeom prst="rect">
                <a:avLst/>
              </a:prstGeom>
              <a:blipFill>
                <a:blip r:embed="rId3"/>
                <a:stretch>
                  <a:fillRect l="-5137" t="-344" r="-1712" b="-2926"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头: 右 5">
            <a:extLst>
              <a:ext uri="{FF2B5EF4-FFF2-40B4-BE49-F238E27FC236}">
                <a16:creationId xmlns:a16="http://schemas.microsoft.com/office/drawing/2014/main" id="{6096FC3D-6C05-4CC9-B444-0F3F5ECC97E5}"/>
              </a:ext>
            </a:extLst>
          </p:cNvPr>
          <p:cNvSpPr/>
          <p:nvPr/>
        </p:nvSpPr>
        <p:spPr bwMode="auto">
          <a:xfrm>
            <a:off x="5288422" y="2283797"/>
            <a:ext cx="457200" cy="361431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8B87947-0788-400A-9827-91EC9206590A}"/>
              </a:ext>
            </a:extLst>
          </p:cNvPr>
          <p:cNvSpPr txBox="1"/>
          <p:nvPr/>
        </p:nvSpPr>
        <p:spPr>
          <a:xfrm>
            <a:off x="3140568" y="1842601"/>
            <a:ext cx="13907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A→a</a:t>
            </a:r>
            <a:r>
              <a:rPr lang="en-US" altLang="zh-CN" sz="2400" dirty="0" err="1">
                <a:solidFill>
                  <a:srgbClr val="C00000"/>
                </a:solidFill>
                <a:latin typeface="+mn-ea"/>
              </a:rPr>
              <a:t>Ac</a:t>
            </a:r>
            <a:endParaRPr lang="en-US" altLang="zh-CN" sz="2400" dirty="0">
              <a:solidFill>
                <a:srgbClr val="C00000"/>
              </a:solidFill>
              <a:latin typeface="+mn-ea"/>
            </a:endParaRPr>
          </a:p>
          <a:p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A→bBc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EF2F7FED-DB07-46FB-8860-044DDBEF0CCE}"/>
              </a:ext>
            </a:extLst>
          </p:cNvPr>
          <p:cNvSpPr/>
          <p:nvPr/>
        </p:nvSpPr>
        <p:spPr bwMode="auto">
          <a:xfrm>
            <a:off x="2552079" y="2103081"/>
            <a:ext cx="457200" cy="361431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5C607C6-EC56-4342-9C37-DB984FB8FABC}"/>
                  </a:ext>
                </a:extLst>
              </p:cNvPr>
              <p:cNvSpPr txBox="1"/>
              <p:nvPr/>
            </p:nvSpPr>
            <p:spPr>
              <a:xfrm rot="10800000">
                <a:off x="4451889" y="1669103"/>
                <a:ext cx="592855" cy="1590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5C607C6-EC56-4342-9C37-DB984FB8F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4451889" y="1669103"/>
                <a:ext cx="592855" cy="15908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104DF203-6D29-4792-8329-46E236B31847}"/>
              </a:ext>
            </a:extLst>
          </p:cNvPr>
          <p:cNvSpPr txBox="1"/>
          <p:nvPr/>
        </p:nvSpPr>
        <p:spPr>
          <a:xfrm>
            <a:off x="8068536" y="3302189"/>
            <a:ext cx="3635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n-ea"/>
              </a:rPr>
              <a:t>SELECT(</a:t>
            </a:r>
            <a:r>
              <a:rPr lang="zh-CN" altLang="en-US" sz="2400" dirty="0">
                <a:latin typeface="+mn-ea"/>
              </a:rPr>
              <a:t>𝐴</a:t>
            </a:r>
            <a:r>
              <a:rPr lang="en-US" altLang="zh-CN" sz="2400" dirty="0">
                <a:latin typeface="+mn-ea"/>
              </a:rPr>
              <a:t>′→Ac) = {</a:t>
            </a:r>
            <a:r>
              <a:rPr lang="en-US" altLang="zh-CN" sz="2400" dirty="0" err="1">
                <a:latin typeface="+mn-ea"/>
              </a:rPr>
              <a:t>a,b</a:t>
            </a:r>
            <a:r>
              <a:rPr lang="en-US" altLang="zh-CN" sz="2400" dirty="0">
                <a:latin typeface="+mn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157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4" grpId="0"/>
      <p:bldP spid="16" grpId="0" animBg="1"/>
      <p:bldP spid="17" grpId="0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D4C78-2C45-49E8-83C4-2F5BEC1DA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24EC93-E8D5-4DE1-87DE-B31A04F460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0803030" cy="563702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zh-CN" altLang="en-US" sz="2800" dirty="0"/>
                  <a:t>例</a:t>
                </a:r>
                <a:r>
                  <a:rPr lang="en-US" altLang="zh-CN" sz="2800" dirty="0"/>
                  <a:t>4.8   </a:t>
                </a:r>
                <a:r>
                  <a:rPr lang="zh-CN" altLang="en-US" sz="2800" dirty="0"/>
                  <a:t>文法 </a:t>
                </a:r>
                <a:r>
                  <a:rPr lang="en-US" altLang="zh-CN" sz="2800" dirty="0"/>
                  <a:t>G3[S]</a:t>
                </a:r>
                <a:r>
                  <a:rPr lang="zh-CN" altLang="en-US" sz="2800" dirty="0"/>
                  <a:t>：隐式左公因子</a:t>
                </a:r>
                <a:endParaRPr lang="en-US" altLang="zh-CN" sz="2800" dirty="0"/>
              </a:p>
              <a:p>
                <a:pPr marL="457200" lvl="1" indent="0">
                  <a:buNone/>
                </a:pPr>
                <a:r>
                  <a:rPr lang="en-US" altLang="zh-CN" sz="2400" dirty="0">
                    <a:solidFill>
                      <a:srgbClr val="0000FF"/>
                    </a:solidFill>
                  </a:rPr>
                  <a:t>(1)</a:t>
                </a:r>
                <a:r>
                  <a:rPr lang="en-US" altLang="zh-CN" sz="2400" dirty="0" err="1">
                    <a:solidFill>
                      <a:srgbClr val="0000FF"/>
                    </a:solidFill>
                  </a:rPr>
                  <a:t>S→aSd</a:t>
                </a:r>
                <a:endParaRPr lang="en-US" altLang="zh-CN" sz="2400" dirty="0">
                  <a:solidFill>
                    <a:srgbClr val="0000FF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altLang="zh-CN" sz="2400" dirty="0">
                    <a:solidFill>
                      <a:srgbClr val="0000FF"/>
                    </a:solidFill>
                  </a:rPr>
                  <a:t>(2)</a:t>
                </a:r>
                <a:r>
                  <a:rPr lang="en-US" altLang="zh-CN" sz="2400" dirty="0" err="1">
                    <a:solidFill>
                      <a:srgbClr val="0000FF"/>
                    </a:solidFill>
                  </a:rPr>
                  <a:t>S→Ac</a:t>
                </a:r>
                <a:endParaRPr lang="en-US" altLang="zh-CN" sz="2400" dirty="0">
                  <a:solidFill>
                    <a:srgbClr val="0000FF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altLang="zh-CN" sz="2400" dirty="0">
                    <a:solidFill>
                      <a:srgbClr val="0000FF"/>
                    </a:solidFill>
                  </a:rPr>
                  <a:t>(3)</a:t>
                </a:r>
                <a:r>
                  <a:rPr lang="en-US" altLang="zh-CN" sz="2400" dirty="0" err="1">
                    <a:solidFill>
                      <a:srgbClr val="0000FF"/>
                    </a:solidFill>
                  </a:rPr>
                  <a:t>A→aS</a:t>
                </a:r>
                <a:endParaRPr lang="en-US" altLang="zh-CN" sz="2400" dirty="0">
                  <a:solidFill>
                    <a:srgbClr val="0000FF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altLang="zh-CN" sz="2400" dirty="0">
                    <a:solidFill>
                      <a:srgbClr val="0000FF"/>
                    </a:solidFill>
                  </a:rPr>
                  <a:t>(4)</a:t>
                </a:r>
                <a:r>
                  <a:rPr lang="en-US" altLang="zh-CN" sz="2400" dirty="0" err="1">
                    <a:solidFill>
                      <a:srgbClr val="0000FF"/>
                    </a:solidFill>
                  </a:rPr>
                  <a:t>A→b</a:t>
                </a:r>
                <a:endParaRPr lang="en-US" altLang="zh-CN" sz="2400" dirty="0">
                  <a:solidFill>
                    <a:srgbClr val="0000FF"/>
                  </a:solidFill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b="0" dirty="0"/>
                  <a:t>A</a:t>
                </a:r>
                <a:r>
                  <a:rPr lang="zh-CN" altLang="en-US" b="0" dirty="0"/>
                  <a:t>成为不可达非终结符</a:t>
                </a:r>
                <a:r>
                  <a:rPr lang="en-US" altLang="zh-CN" b="0" dirty="0"/>
                  <a:t>,(5)(6)</a:t>
                </a:r>
                <a:r>
                  <a:rPr lang="zh-CN" altLang="en-US" b="0" dirty="0"/>
                  <a:t>成为无用产生式</a:t>
                </a:r>
                <a:endParaRPr lang="en-US" altLang="zh-CN" b="0" dirty="0"/>
              </a:p>
              <a:p>
                <a:r>
                  <a:rPr lang="zh-CN" altLang="en-US" sz="2800" b="0" dirty="0">
                    <a:solidFill>
                      <a:srgbClr val="C00000"/>
                    </a:solidFill>
                  </a:rPr>
                  <a:t>文法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zh-CN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800" b="0" dirty="0">
                    <a:solidFill>
                      <a:srgbClr val="C00000"/>
                    </a:solidFill>
                    <a:latin typeface="+mn-ea"/>
                  </a:rPr>
                  <a:t>[S]</a:t>
                </a:r>
                <a:r>
                  <a:rPr lang="zh-CN" altLang="en-US" sz="2800" b="0" dirty="0">
                    <a:solidFill>
                      <a:srgbClr val="C00000"/>
                    </a:solidFill>
                  </a:rPr>
                  <a:t>是</a:t>
                </a:r>
                <a:r>
                  <a:rPr lang="en-US" altLang="zh-CN" sz="2800" b="0" dirty="0">
                    <a:solidFill>
                      <a:srgbClr val="C00000"/>
                    </a:solidFill>
                  </a:rPr>
                  <a:t>LL(1)</a:t>
                </a:r>
                <a:r>
                  <a:rPr lang="zh-CN" altLang="en-US" sz="2800" b="0" dirty="0">
                    <a:solidFill>
                      <a:srgbClr val="C00000"/>
                    </a:solidFill>
                  </a:rPr>
                  <a:t>文法</a:t>
                </a:r>
                <a:endParaRPr lang="en-US" altLang="zh-CN" sz="2800" b="0" dirty="0">
                  <a:solidFill>
                    <a:srgbClr val="C00000"/>
                  </a:solidFill>
                </a:endParaRPr>
              </a:p>
              <a:p>
                <a:r>
                  <a:rPr lang="zh-CN" altLang="en-US" b="0" dirty="0"/>
                  <a:t>存在有限步骤内不能消除隐形左公因子的文法</a:t>
                </a:r>
                <a:r>
                  <a:rPr lang="en-US" altLang="zh-CN" b="0" dirty="0"/>
                  <a:t>-</a:t>
                </a:r>
                <a:r>
                  <a:rPr lang="zh-CN" altLang="en-US" b="0" dirty="0"/>
                  <a:t>陷入无限循环</a:t>
                </a:r>
                <a:r>
                  <a:rPr lang="en-US" altLang="zh-CN" b="0" dirty="0"/>
                  <a:t>(</a:t>
                </a:r>
                <a:r>
                  <a:rPr lang="zh-CN" altLang="en-US" b="0" dirty="0"/>
                  <a:t>例</a:t>
                </a:r>
                <a:r>
                  <a:rPr lang="en-US" altLang="zh-CN" b="0" dirty="0"/>
                  <a:t>4.9)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24EC93-E8D5-4DE1-87DE-B31A04F460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0803030" cy="5637024"/>
              </a:xfrm>
              <a:blipFill>
                <a:blip r:embed="rId2"/>
                <a:stretch>
                  <a:fillRect l="-734" b="-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193">
                <a:extLst>
                  <a:ext uri="{FF2B5EF4-FFF2-40B4-BE49-F238E27FC236}">
                    <a16:creationId xmlns:a16="http://schemas.microsoft.com/office/drawing/2014/main" id="{36194630-EF59-4620-B519-EE82D7A926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12875" y="1526043"/>
                <a:ext cx="1771693" cy="279307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811213" indent="-811213" eaLnBrk="0" fontAlgn="base" hangingPunct="0">
                  <a:spcAft>
                    <a:spcPct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[S]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+mn-ea"/>
                  </a:rPr>
                  <a:t>：</a:t>
                </a:r>
                <a:endParaRPr lang="en-US" altLang="zh-CN" sz="2400" dirty="0">
                  <a:solidFill>
                    <a:srgbClr val="000000"/>
                  </a:solidFill>
                  <a:latin typeface="+mn-ea"/>
                </a:endParaRPr>
              </a:p>
              <a:p>
                <a:pPr marL="811213" indent="-811213" eaLnBrk="0" fontAlgn="base" hangingPunct="0"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(1)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+mn-ea"/>
                  </a:rPr>
                  <a:t>S→a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sz="2400" dirty="0">
                  <a:solidFill>
                    <a:srgbClr val="000000"/>
                  </a:solidFill>
                  <a:latin typeface="+mn-ea"/>
                </a:endParaRPr>
              </a:p>
              <a:p>
                <a:pPr marL="811213" indent="-811213" eaLnBrk="0" fontAlgn="base" hangingPunct="0"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(2)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+mn-ea"/>
                  </a:rPr>
                  <a:t>S→bc</a:t>
                </a:r>
                <a:endParaRPr lang="en-US" altLang="zh-CN" sz="2400" dirty="0">
                  <a:solidFill>
                    <a:srgbClr val="000000"/>
                  </a:solidFill>
                  <a:latin typeface="+mn-ea"/>
                </a:endParaRPr>
              </a:p>
              <a:p>
                <a:pPr marL="811213" indent="-811213" eaLnBrk="0" fontAlgn="base" hangingPunct="0"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(3)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→d</a:t>
                </a:r>
              </a:p>
              <a:p>
                <a:pPr marL="811213" indent="-811213" eaLnBrk="0" fontAlgn="base" hangingPunct="0"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(4)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→c</a:t>
                </a:r>
              </a:p>
              <a:p>
                <a:pPr marL="811213" indent="-811213" eaLnBrk="0" fontAlgn="base" hangingPunct="0"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(5)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+mn-ea"/>
                  </a:rPr>
                  <a:t>A→aS</a:t>
                </a:r>
                <a:endParaRPr lang="en-US" altLang="zh-CN" sz="2400" dirty="0">
                  <a:solidFill>
                    <a:srgbClr val="000000"/>
                  </a:solidFill>
                  <a:latin typeface="+mn-ea"/>
                </a:endParaRPr>
              </a:p>
              <a:p>
                <a:pPr marL="811213" indent="-811213" eaLnBrk="0" fontAlgn="base" hangingPunct="0"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(6)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+mn-ea"/>
                  </a:rPr>
                  <a:t>A→b</a:t>
                </a:r>
                <a:endParaRPr lang="zh-CN" altLang="en-US" sz="2400" dirty="0">
                  <a:solidFill>
                    <a:srgbClr val="00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5" name="Text Box 193">
                <a:extLst>
                  <a:ext uri="{FF2B5EF4-FFF2-40B4-BE49-F238E27FC236}">
                    <a16:creationId xmlns:a16="http://schemas.microsoft.com/office/drawing/2014/main" id="{36194630-EF59-4620-B519-EE82D7A92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2875" y="1526043"/>
                <a:ext cx="1771693" cy="2793072"/>
              </a:xfrm>
              <a:prstGeom prst="rect">
                <a:avLst/>
              </a:prstGeom>
              <a:blipFill>
                <a:blip r:embed="rId3"/>
                <a:stretch>
                  <a:fillRect l="-4778" t="-1518"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头: 右 5">
            <a:extLst>
              <a:ext uri="{FF2B5EF4-FFF2-40B4-BE49-F238E27FC236}">
                <a16:creationId xmlns:a16="http://schemas.microsoft.com/office/drawing/2014/main" id="{6096FC3D-6C05-4CC9-B444-0F3F5ECC97E5}"/>
              </a:ext>
            </a:extLst>
          </p:cNvPr>
          <p:cNvSpPr/>
          <p:nvPr/>
        </p:nvSpPr>
        <p:spPr bwMode="auto">
          <a:xfrm>
            <a:off x="5205297" y="2107454"/>
            <a:ext cx="457200" cy="361431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8686108-5CAB-42D6-8546-D766E849FDBB}"/>
              </a:ext>
            </a:extLst>
          </p:cNvPr>
          <p:cNvSpPr txBox="1"/>
          <p:nvPr/>
        </p:nvSpPr>
        <p:spPr>
          <a:xfrm>
            <a:off x="3140568" y="1842601"/>
            <a:ext cx="13907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S→a</a:t>
            </a:r>
            <a:r>
              <a:rPr lang="en-US" altLang="zh-CN" sz="2400" dirty="0" err="1">
                <a:solidFill>
                  <a:srgbClr val="C00000"/>
                </a:solidFill>
                <a:latin typeface="+mn-ea"/>
              </a:rPr>
              <a:t>Sc</a:t>
            </a:r>
            <a:endParaRPr lang="en-US" altLang="zh-CN" sz="2400" dirty="0">
              <a:solidFill>
                <a:srgbClr val="C00000"/>
              </a:solidFill>
              <a:latin typeface="+mn-ea"/>
            </a:endParaRPr>
          </a:p>
          <a:p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S→bc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E69C2330-6973-4E44-A7D5-0281938FEAE8}"/>
              </a:ext>
            </a:extLst>
          </p:cNvPr>
          <p:cNvSpPr/>
          <p:nvPr/>
        </p:nvSpPr>
        <p:spPr bwMode="auto">
          <a:xfrm>
            <a:off x="2552079" y="2103081"/>
            <a:ext cx="457200" cy="361431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F0D3406-9848-4341-B681-253C4CF4032F}"/>
                  </a:ext>
                </a:extLst>
              </p:cNvPr>
              <p:cNvSpPr txBox="1"/>
              <p:nvPr/>
            </p:nvSpPr>
            <p:spPr>
              <a:xfrm rot="10800000">
                <a:off x="4368764" y="1635857"/>
                <a:ext cx="592855" cy="1590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F0D3406-9848-4341-B681-253C4CF40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4368764" y="1635857"/>
                <a:ext cx="592855" cy="15908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893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/>
      <p:bldP spid="14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内容提要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655459" cy="56370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3200" dirty="0"/>
              <a:t>确定的自定向下分析方法</a:t>
            </a:r>
            <a:r>
              <a:rPr lang="en-US" altLang="zh-CN" sz="3200" dirty="0"/>
              <a:t>LL(1)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sz="3000" dirty="0"/>
              <a:t>LL(1)</a:t>
            </a:r>
            <a:r>
              <a:rPr lang="zh-CN" altLang="en-US" sz="3000" dirty="0"/>
              <a:t>文法的判定与构造</a:t>
            </a:r>
            <a:endParaRPr lang="en-US" altLang="zh-CN" sz="3000" dirty="0"/>
          </a:p>
          <a:p>
            <a:pPr lvl="1">
              <a:lnSpc>
                <a:spcPct val="150000"/>
              </a:lnSpc>
              <a:defRPr/>
            </a:pPr>
            <a:r>
              <a:rPr lang="en-US" altLang="zh-CN" sz="3000" dirty="0"/>
              <a:t>LL(1)</a:t>
            </a:r>
            <a:r>
              <a:rPr lang="zh-CN" altLang="en-US" sz="3000" dirty="0"/>
              <a:t>方法的分析技术： </a:t>
            </a:r>
            <a:endParaRPr lang="en-US" altLang="zh-CN" sz="3000" dirty="0"/>
          </a:p>
          <a:p>
            <a:pPr lvl="2">
              <a:lnSpc>
                <a:spcPct val="150000"/>
              </a:lnSpc>
              <a:defRPr/>
            </a:pPr>
            <a:r>
              <a:rPr lang="zh-CN" altLang="en-US" sz="3000" dirty="0"/>
              <a:t>递归下降子程序法</a:t>
            </a:r>
            <a:endParaRPr lang="en-US" altLang="zh-CN" sz="3000" dirty="0"/>
          </a:p>
          <a:p>
            <a:pPr lvl="2">
              <a:lnSpc>
                <a:spcPct val="150000"/>
              </a:lnSpc>
              <a:defRPr/>
            </a:pPr>
            <a:r>
              <a:rPr lang="zh-CN" altLang="en-US" sz="3000" dirty="0"/>
              <a:t>预测分析表：每个产生式→首符号集</a:t>
            </a:r>
            <a:endParaRPr lang="en-US" altLang="zh-CN" sz="3000" dirty="0"/>
          </a:p>
          <a:p>
            <a:pPr lvl="2">
              <a:lnSpc>
                <a:spcPct val="150000"/>
              </a:lnSpc>
              <a:defRPr/>
            </a:pPr>
            <a:endParaRPr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881763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01BA8-3A8C-4FE3-8019-CFD133F38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86CA2E1-270A-4EFF-BC36-E7080AB8F2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822" y="942764"/>
                <a:ext cx="11183247" cy="563702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zh-CN" altLang="en-US" sz="3600" dirty="0">
                    <a:solidFill>
                      <a:srgbClr val="0000FF"/>
                    </a:solidFill>
                  </a:rPr>
                  <a:t>递归文法</a:t>
                </a:r>
                <a:endParaRPr lang="en-US" altLang="zh-CN" sz="3600" dirty="0">
                  <a:solidFill>
                    <a:srgbClr val="0000FF"/>
                  </a:solidFill>
                </a:endParaRPr>
              </a:p>
              <a:p>
                <a:r>
                  <a:rPr lang="zh-CN" altLang="en-US" sz="3200" b="0" dirty="0"/>
                  <a:t>设文法</a:t>
                </a:r>
                <a:r>
                  <a:rPr lang="en-US" altLang="zh-CN" sz="3200" b="0" dirty="0"/>
                  <a:t>G＝（V</a:t>
                </a:r>
                <a:r>
                  <a:rPr lang="en-US" altLang="zh-CN" sz="3200" b="0" baseline="-25000" dirty="0"/>
                  <a:t>N</a:t>
                </a:r>
                <a:r>
                  <a:rPr lang="en-US" altLang="zh-CN" sz="3200" b="0" dirty="0"/>
                  <a:t>，V</a:t>
                </a:r>
                <a:r>
                  <a:rPr lang="en-US" altLang="zh-CN" sz="3200" b="0" baseline="-25000" dirty="0"/>
                  <a:t>T</a:t>
                </a:r>
                <a:r>
                  <a:rPr lang="en-US" altLang="zh-CN" sz="3200" b="0" dirty="0"/>
                  <a:t>，P，S），</a:t>
                </a:r>
                <a:r>
                  <a:rPr lang="zh-CN" altLang="en-US" sz="3200" b="0" dirty="0"/>
                  <a:t>形如</a:t>
                </a:r>
                <a:r>
                  <a:rPr lang="en-US" altLang="zh-CN" sz="3200" b="0" dirty="0">
                    <a:solidFill>
                      <a:srgbClr val="0000FF"/>
                    </a:solidFill>
                  </a:rPr>
                  <a:t>A</a:t>
                </a:r>
                <a:r>
                  <a:rPr lang="en-US" altLang="zh-CN" sz="3200" b="0" dirty="0"/>
                  <a:t>→</a:t>
                </a:r>
                <a:r>
                  <a:rPr lang="el-GR" altLang="zh-CN" sz="3200" b="0" dirty="0"/>
                  <a:t>α</a:t>
                </a:r>
                <a:r>
                  <a:rPr lang="en-US" altLang="zh-CN" sz="3200" b="0" dirty="0">
                    <a:solidFill>
                      <a:srgbClr val="0000FF"/>
                    </a:solidFill>
                  </a:rPr>
                  <a:t>A</a:t>
                </a:r>
                <a:r>
                  <a:rPr lang="el-GR" altLang="zh-CN" sz="3200" b="0" dirty="0"/>
                  <a:t>β</a:t>
                </a:r>
                <a:r>
                  <a:rPr lang="zh-CN" altLang="en-US" sz="3200" b="0" dirty="0"/>
                  <a:t>的规则称为文法</a:t>
                </a:r>
                <a:r>
                  <a:rPr lang="en-US" altLang="zh-CN" sz="3200" b="0" dirty="0"/>
                  <a:t>G</a:t>
                </a:r>
                <a:r>
                  <a:rPr lang="zh-CN" altLang="en-US" sz="3200" b="0" dirty="0"/>
                  <a:t>的直接递归规则。特别地，如果</a:t>
                </a:r>
                <a:r>
                  <a:rPr lang="el-GR" altLang="zh-CN" sz="3200" b="0" dirty="0"/>
                  <a:t>α＝ε</a:t>
                </a:r>
                <a:r>
                  <a:rPr lang="zh-CN" altLang="en-US" sz="3200" b="0" dirty="0"/>
                  <a:t>时，则称为文法</a:t>
                </a:r>
                <a:r>
                  <a:rPr lang="en-US" altLang="zh-CN" sz="3200" b="0" dirty="0"/>
                  <a:t>G</a:t>
                </a:r>
                <a:r>
                  <a:rPr lang="zh-CN" altLang="en-US" sz="3200" b="0" dirty="0"/>
                  <a:t>的</a:t>
                </a:r>
                <a:r>
                  <a:rPr lang="zh-CN" altLang="en-US" sz="3200" b="0" dirty="0">
                    <a:solidFill>
                      <a:srgbClr val="C00000"/>
                    </a:solidFill>
                  </a:rPr>
                  <a:t>直接左递归规则</a:t>
                </a:r>
                <a:r>
                  <a:rPr lang="zh-CN" altLang="en-US" sz="3200" b="0" dirty="0"/>
                  <a:t>。如果</a:t>
                </a:r>
                <a:r>
                  <a:rPr lang="el-GR" altLang="zh-CN" sz="3200" b="0" dirty="0"/>
                  <a:t>β＝ε</a:t>
                </a:r>
                <a:r>
                  <a:rPr lang="zh-CN" altLang="en-US" sz="3200" b="0" dirty="0"/>
                  <a:t>时，则称为文法</a:t>
                </a:r>
                <a:r>
                  <a:rPr lang="en-US" altLang="zh-CN" sz="3200" b="0" dirty="0"/>
                  <a:t>G</a:t>
                </a:r>
                <a:r>
                  <a:rPr lang="zh-CN" altLang="en-US" sz="3200" b="0" dirty="0"/>
                  <a:t>的</a:t>
                </a:r>
                <a:r>
                  <a:rPr lang="zh-CN" altLang="en-US" sz="3200" b="0" dirty="0">
                    <a:solidFill>
                      <a:srgbClr val="C00000"/>
                    </a:solidFill>
                  </a:rPr>
                  <a:t>直接右递归规则</a:t>
                </a:r>
                <a:r>
                  <a:rPr lang="zh-CN" altLang="en-US" sz="3200" b="0" dirty="0"/>
                  <a:t>。</a:t>
                </a:r>
              </a:p>
              <a:p>
                <a:r>
                  <a:rPr lang="zh-CN" altLang="en-US" sz="3200" b="0" dirty="0"/>
                  <a:t>设文法</a:t>
                </a:r>
                <a:r>
                  <a:rPr lang="en-US" altLang="zh-CN" sz="3200" b="0" dirty="0"/>
                  <a:t>G＝（V</a:t>
                </a:r>
                <a:r>
                  <a:rPr lang="en-US" altLang="zh-CN" sz="3200" b="0" baseline="-25000" dirty="0"/>
                  <a:t>N</a:t>
                </a:r>
                <a:r>
                  <a:rPr lang="en-US" altLang="zh-CN" sz="3200" b="0" dirty="0"/>
                  <a:t>，V</a:t>
                </a:r>
                <a:r>
                  <a:rPr lang="en-US" altLang="zh-CN" sz="3200" b="0" baseline="-25000" dirty="0"/>
                  <a:t>T</a:t>
                </a:r>
                <a:r>
                  <a:rPr lang="en-US" altLang="zh-CN" sz="3200" b="0" dirty="0"/>
                  <a:t>，P，S），</a:t>
                </a:r>
                <a:r>
                  <a:rPr lang="zh-CN" altLang="en-US" sz="3200" b="0" dirty="0"/>
                  <a:t>如果存在推导</a:t>
                </a:r>
                <a:r>
                  <a:rPr lang="en-US" altLang="zh-CN" sz="3200" b="0" dirty="0">
                    <a:solidFill>
                      <a:srgbClr val="0000FF"/>
                    </a:solidFill>
                  </a:rPr>
                  <a:t>A</a:t>
                </a:r>
                <a:r>
                  <a:rPr lang="en-US" altLang="zh-CN" sz="3200" b="0" dirty="0"/>
                  <a:t>→</a:t>
                </a:r>
                <a:r>
                  <a:rPr lang="el-GR" altLang="zh-CN" sz="3200" b="0" dirty="0"/>
                  <a:t>α</a:t>
                </a:r>
                <a:r>
                  <a:rPr lang="zh-CN" altLang="en-US" sz="3200" b="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zh-CN" altLang="en-US" sz="32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altLang="zh-CN" sz="3200" b="0" dirty="0"/>
                  <a:t>λ</a:t>
                </a:r>
                <a:r>
                  <a:rPr lang="en-US" altLang="zh-CN" sz="3200" b="0" dirty="0">
                    <a:solidFill>
                      <a:srgbClr val="0000FF"/>
                    </a:solidFill>
                  </a:rPr>
                  <a:t>A</a:t>
                </a:r>
                <a:r>
                  <a:rPr lang="el-GR" altLang="zh-CN" sz="3200" b="0" dirty="0"/>
                  <a:t>μ，</a:t>
                </a:r>
                <a:r>
                  <a:rPr lang="zh-CN" altLang="en-US" sz="3200" b="0" dirty="0"/>
                  <a:t>则规则</a:t>
                </a:r>
                <a:r>
                  <a:rPr lang="en-US" altLang="zh-CN" sz="3200" b="0" dirty="0"/>
                  <a:t>A→</a:t>
                </a:r>
                <a:r>
                  <a:rPr lang="el-GR" altLang="zh-CN" sz="3200" b="0" dirty="0"/>
                  <a:t>α</a:t>
                </a:r>
                <a:r>
                  <a:rPr lang="zh-CN" altLang="en-US" sz="3200" b="0" dirty="0"/>
                  <a:t>称为文法</a:t>
                </a:r>
                <a:r>
                  <a:rPr lang="en-US" altLang="zh-CN" sz="3200" b="0" dirty="0"/>
                  <a:t>G</a:t>
                </a:r>
                <a:r>
                  <a:rPr lang="zh-CN" altLang="en-US" sz="3200" b="0" dirty="0"/>
                  <a:t>的</a:t>
                </a:r>
                <a:r>
                  <a:rPr lang="zh-CN" altLang="en-US" sz="3200" b="0" dirty="0">
                    <a:solidFill>
                      <a:srgbClr val="C00000"/>
                    </a:solidFill>
                  </a:rPr>
                  <a:t>间接递归规则</a:t>
                </a:r>
                <a:r>
                  <a:rPr lang="zh-CN" altLang="en-US" sz="3200" b="0" dirty="0"/>
                  <a:t>。特别地，如果</a:t>
                </a:r>
                <a:r>
                  <a:rPr lang="el-GR" altLang="zh-CN" sz="3200" b="0" dirty="0"/>
                  <a:t>λ＝ε</a:t>
                </a:r>
                <a:r>
                  <a:rPr lang="zh-CN" altLang="en-US" sz="3200" b="0" dirty="0"/>
                  <a:t>时，则称为文法</a:t>
                </a:r>
                <a:r>
                  <a:rPr lang="en-US" altLang="zh-CN" sz="3200" b="0" dirty="0"/>
                  <a:t>G</a:t>
                </a:r>
                <a:r>
                  <a:rPr lang="zh-CN" altLang="en-US" sz="3200" b="0" dirty="0"/>
                  <a:t>的</a:t>
                </a:r>
                <a:r>
                  <a:rPr lang="zh-CN" altLang="en-US" sz="3200" b="0" dirty="0">
                    <a:solidFill>
                      <a:srgbClr val="C00000"/>
                    </a:solidFill>
                  </a:rPr>
                  <a:t>间接左递归规则</a:t>
                </a:r>
                <a:r>
                  <a:rPr lang="zh-CN" altLang="en-US" sz="3200" b="0" dirty="0"/>
                  <a:t>。如果</a:t>
                </a:r>
                <a:r>
                  <a:rPr lang="el-GR" altLang="zh-CN" sz="3200" b="0" dirty="0"/>
                  <a:t>μ＝ε</a:t>
                </a:r>
                <a:r>
                  <a:rPr lang="zh-CN" altLang="en-US" sz="3200" b="0" dirty="0"/>
                  <a:t>时，则称为文法</a:t>
                </a:r>
                <a:r>
                  <a:rPr lang="en-US" altLang="zh-CN" sz="3200" b="0" dirty="0"/>
                  <a:t>G</a:t>
                </a:r>
                <a:r>
                  <a:rPr lang="zh-CN" altLang="en-US" sz="3200" b="0" dirty="0"/>
                  <a:t>的</a:t>
                </a:r>
                <a:r>
                  <a:rPr lang="zh-CN" altLang="en-US" sz="3200" b="0" dirty="0">
                    <a:solidFill>
                      <a:srgbClr val="C00000"/>
                    </a:solidFill>
                  </a:rPr>
                  <a:t>间接右递归规则</a:t>
                </a:r>
                <a:r>
                  <a:rPr lang="zh-CN" altLang="en-US" sz="3200" b="0" dirty="0"/>
                  <a:t>。</a:t>
                </a:r>
              </a:p>
              <a:p>
                <a:r>
                  <a:rPr lang="zh-CN" altLang="en-US" sz="3200" b="0" dirty="0">
                    <a:solidFill>
                      <a:srgbClr val="C00000"/>
                    </a:solidFill>
                  </a:rPr>
                  <a:t>递归规则</a:t>
                </a:r>
                <a:r>
                  <a:rPr lang="zh-CN" altLang="en-US" sz="3200" b="0" dirty="0"/>
                  <a:t>，</a:t>
                </a:r>
                <a:r>
                  <a:rPr lang="zh-CN" altLang="en-US" sz="3200" b="0" dirty="0">
                    <a:solidFill>
                      <a:srgbClr val="C00000"/>
                    </a:solidFill>
                  </a:rPr>
                  <a:t>左递归规则</a:t>
                </a:r>
                <a:r>
                  <a:rPr lang="zh-CN" altLang="en-US" sz="3200" b="0" dirty="0"/>
                  <a:t>，</a:t>
                </a:r>
                <a:r>
                  <a:rPr lang="zh-CN" altLang="en-US" sz="3200" b="0" dirty="0">
                    <a:solidFill>
                      <a:srgbClr val="C00000"/>
                    </a:solidFill>
                  </a:rPr>
                  <a:t>右递归规则</a:t>
                </a:r>
                <a:r>
                  <a:rPr lang="zh-CN" altLang="en-US" sz="3200" b="0" dirty="0"/>
                  <a:t>。</a:t>
                </a:r>
              </a:p>
              <a:p>
                <a:r>
                  <a:rPr lang="zh-CN" altLang="en-US" sz="3200" b="0" dirty="0">
                    <a:solidFill>
                      <a:srgbClr val="C00000"/>
                    </a:solidFill>
                  </a:rPr>
                  <a:t>递归文法</a:t>
                </a:r>
                <a:r>
                  <a:rPr lang="zh-CN" altLang="en-US" sz="3200" b="0" dirty="0"/>
                  <a:t>，</a:t>
                </a:r>
                <a:r>
                  <a:rPr lang="zh-CN" altLang="en-US" sz="3200" b="0" dirty="0">
                    <a:solidFill>
                      <a:srgbClr val="C00000"/>
                    </a:solidFill>
                  </a:rPr>
                  <a:t>左递归文法</a:t>
                </a:r>
                <a:r>
                  <a:rPr lang="zh-CN" altLang="en-US" sz="3200" b="0" dirty="0"/>
                  <a:t>，</a:t>
                </a:r>
                <a:r>
                  <a:rPr lang="zh-CN" altLang="en-US" sz="3200" b="0" dirty="0">
                    <a:solidFill>
                      <a:srgbClr val="C00000"/>
                    </a:solidFill>
                  </a:rPr>
                  <a:t>右递归文法</a:t>
                </a:r>
                <a:r>
                  <a:rPr lang="zh-CN" altLang="en-US" sz="3200" b="0" dirty="0"/>
                  <a:t>。</a:t>
                </a:r>
              </a:p>
              <a:p>
                <a:endParaRPr lang="zh-CN" altLang="en-US" sz="32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86CA2E1-270A-4EFF-BC36-E7080AB8F2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42764"/>
                <a:ext cx="11183247" cy="5637024"/>
              </a:xfrm>
              <a:blipFill>
                <a:blip r:embed="rId2"/>
                <a:stretch>
                  <a:fillRect l="-1144" r="-163" b="-18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7636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193214-5946-4D4C-93B0-345EE962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E2B43F-3171-4C8B-A5F0-497A9E457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697" y="942764"/>
            <a:ext cx="11249749" cy="5637024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消除直接左递归：把“</a:t>
            </a:r>
            <a:r>
              <a:rPr lang="zh-CN" altLang="en-US" sz="2800" dirty="0">
                <a:solidFill>
                  <a:srgbClr val="C00000"/>
                </a:solidFill>
              </a:rPr>
              <a:t>直接左递归</a:t>
            </a:r>
            <a:r>
              <a:rPr lang="zh-CN" altLang="en-US" sz="2800" dirty="0"/>
              <a:t>”改为“</a:t>
            </a:r>
            <a:r>
              <a:rPr lang="zh-CN" altLang="en-US" sz="2800" dirty="0">
                <a:solidFill>
                  <a:srgbClr val="C00000"/>
                </a:solidFill>
              </a:rPr>
              <a:t>右递归</a:t>
            </a:r>
            <a:r>
              <a:rPr lang="zh-CN" altLang="en-US" sz="2800" dirty="0"/>
              <a:t>”</a:t>
            </a:r>
            <a:endParaRPr lang="en-US" altLang="zh-CN" sz="2800" dirty="0"/>
          </a:p>
          <a:p>
            <a:pPr marL="0" lvl="0" indent="0" algn="l">
              <a:lnSpc>
                <a:spcPct val="100000"/>
              </a:lnSpc>
              <a:buClr>
                <a:srgbClr val="C00000"/>
              </a:buClr>
              <a:buNone/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    </a:t>
            </a:r>
            <a:r>
              <a:rPr lang="en-US" altLang="zh-CN" sz="2800" b="0" dirty="0"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G[A]:</a:t>
            </a:r>
            <a:r>
              <a:rPr lang="en-US" altLang="zh-CN" sz="2800" b="0" dirty="0">
                <a:solidFill>
                  <a:srgbClr val="5A82C9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sz="2800" b="0" dirty="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  <a:ea typeface="+mn-ea"/>
              </a:rPr>
              <a:t>→</a:t>
            </a:r>
            <a:r>
              <a:rPr lang="en-US" altLang="zh-CN" sz="2800" b="0" dirty="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  <a:ea typeface="+mn-ea"/>
              </a:rPr>
              <a:t>α</a:t>
            </a:r>
            <a:r>
              <a:rPr lang="en-US" altLang="zh-CN" sz="2800" b="0" baseline="-25000" dirty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  <a:ea typeface="+mn-ea"/>
              </a:rPr>
              <a:t>| </a:t>
            </a:r>
            <a:r>
              <a:rPr lang="en-US" altLang="zh-CN" sz="2800" b="0" dirty="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  <a:ea typeface="+mn-ea"/>
              </a:rPr>
              <a:t>α</a:t>
            </a:r>
            <a:r>
              <a:rPr lang="en-US" altLang="zh-CN" sz="2800" b="0" baseline="-25000" dirty="0">
                <a:solidFill>
                  <a:srgbClr val="0000FF"/>
                </a:solidFill>
                <a:latin typeface="+mn-ea"/>
                <a:ea typeface="+mn-ea"/>
              </a:rPr>
              <a:t>2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  <a:ea typeface="+mn-ea"/>
              </a:rPr>
              <a:t>| … | </a:t>
            </a:r>
            <a:r>
              <a:rPr lang="en-US" altLang="zh-CN" sz="2800" b="0" dirty="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  <a:ea typeface="+mn-ea"/>
              </a:rPr>
              <a:t>α</a:t>
            </a:r>
            <a:r>
              <a:rPr lang="en-US" altLang="zh-CN" sz="2800" b="0" baseline="-25000" dirty="0">
                <a:solidFill>
                  <a:srgbClr val="0000FF"/>
                </a:solidFill>
                <a:latin typeface="+mn-ea"/>
                <a:ea typeface="+mn-ea"/>
              </a:rPr>
              <a:t>m</a:t>
            </a:r>
          </a:p>
          <a:p>
            <a:pPr marL="0" lvl="0" indent="0" algn="l">
              <a:lnSpc>
                <a:spcPct val="100000"/>
              </a:lnSpc>
              <a:buClr>
                <a:srgbClr val="C00000"/>
              </a:buClr>
              <a:buNone/>
              <a:defRPr/>
            </a:pPr>
            <a:r>
              <a:rPr lang="en-US" altLang="zh-CN" sz="2800" b="0" baseline="-25000" dirty="0">
                <a:solidFill>
                  <a:srgbClr val="0000FF"/>
                </a:solidFill>
                <a:latin typeface="+mn-ea"/>
                <a:ea typeface="+mn-ea"/>
              </a:rPr>
              <a:t>                     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  <a:ea typeface="+mn-ea"/>
              </a:rPr>
              <a:t>A→β</a:t>
            </a:r>
            <a:r>
              <a:rPr lang="en-US" altLang="zh-CN" sz="2800" b="0" baseline="-25000" dirty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  <a:ea typeface="+mn-ea"/>
              </a:rPr>
              <a:t>| β</a:t>
            </a:r>
            <a:r>
              <a:rPr lang="en-US" altLang="zh-CN" sz="2800" b="0" baseline="-25000" dirty="0">
                <a:solidFill>
                  <a:srgbClr val="0000FF"/>
                </a:solidFill>
                <a:latin typeface="+mn-ea"/>
                <a:ea typeface="+mn-ea"/>
              </a:rPr>
              <a:t>2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  <a:ea typeface="+mn-ea"/>
              </a:rPr>
              <a:t>| … | β</a:t>
            </a:r>
            <a:r>
              <a:rPr lang="en-US" altLang="zh-CN" sz="2800" b="0" baseline="-25000" dirty="0">
                <a:solidFill>
                  <a:srgbClr val="0000FF"/>
                </a:solidFill>
                <a:latin typeface="+mn-ea"/>
                <a:ea typeface="+mn-ea"/>
              </a:rPr>
              <a:t>n</a:t>
            </a:r>
          </a:p>
          <a:p>
            <a:pPr marL="0" indent="0">
              <a:buNone/>
            </a:pPr>
            <a:r>
              <a:rPr lang="en-US" altLang="zh-CN" sz="2800" b="0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Linux Biolinum O" panose="02000503000000000000" pitchFamily="2" charset="0"/>
                <a:ea typeface="Microsoft YaHei" panose="020B0503020204020204" pitchFamily="34" charset="-122"/>
              </a:rPr>
              <a:t>   </a:t>
            </a:r>
            <a:r>
              <a:rPr lang="en-US" altLang="zh-CN" sz="2400" b="0" dirty="0"/>
              <a:t>L</a:t>
            </a:r>
            <a:r>
              <a:rPr lang="en-US" altLang="zh-CN" sz="2800" b="0" dirty="0">
                <a:solidFill>
                  <a:srgbClr val="0000CE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en-US" altLang="zh-CN" sz="2800" b="0" dirty="0">
                <a:latin typeface="宋体" pitchFamily="2" charset="-122"/>
                <a:ea typeface="宋体" pitchFamily="2" charset="-122"/>
              </a:rPr>
              <a:t>=</a:t>
            </a:r>
            <a:r>
              <a:rPr lang="en-US" altLang="zh-CN" sz="2800" b="0" dirty="0">
                <a:solidFill>
                  <a:srgbClr val="0000CE"/>
                </a:solidFill>
                <a:latin typeface="宋体" pitchFamily="2" charset="-122"/>
                <a:ea typeface="宋体" pitchFamily="2" charset="-122"/>
              </a:rPr>
              <a:t> {</a:t>
            </a:r>
            <a:r>
              <a:rPr lang="en-US" altLang="zh-CN" sz="2800" b="0" dirty="0">
                <a:solidFill>
                  <a:srgbClr val="0000CE"/>
                </a:solidFill>
                <a:latin typeface="+mn-ea"/>
                <a:ea typeface="+mn-ea"/>
              </a:rPr>
              <a:t>β</a:t>
            </a:r>
            <a:r>
              <a:rPr lang="en-US" altLang="zh-CN" sz="2800" b="0" baseline="-16000" dirty="0">
                <a:solidFill>
                  <a:srgbClr val="0000CE"/>
                </a:solidFill>
                <a:latin typeface="+mn-ea"/>
                <a:ea typeface="+mn-ea"/>
              </a:rPr>
              <a:t>1</a:t>
            </a:r>
            <a:r>
              <a:rPr lang="zh-CN" altLang="en-US" sz="2800" b="0" dirty="0">
                <a:solidFill>
                  <a:srgbClr val="0000CE"/>
                </a:solidFill>
                <a:latin typeface="+mn-ea"/>
                <a:ea typeface="+mn-ea"/>
              </a:rPr>
              <a:t>，</a:t>
            </a:r>
            <a:r>
              <a:rPr lang="en-US" altLang="zh-CN" sz="2800" b="0" dirty="0">
                <a:solidFill>
                  <a:srgbClr val="0000CE"/>
                </a:solidFill>
                <a:latin typeface="+mn-ea"/>
                <a:ea typeface="+mn-ea"/>
              </a:rPr>
              <a:t>β</a:t>
            </a:r>
            <a:r>
              <a:rPr lang="en-US" altLang="zh-CN" sz="2800" b="0" baseline="-16000" dirty="0">
                <a:solidFill>
                  <a:srgbClr val="0000CE"/>
                </a:solidFill>
                <a:latin typeface="+mn-ea"/>
                <a:ea typeface="+mn-ea"/>
              </a:rPr>
              <a:t>2</a:t>
            </a:r>
            <a:r>
              <a:rPr lang="en-US" altLang="zh-CN" sz="2800" b="0" dirty="0">
                <a:solidFill>
                  <a:srgbClr val="0000CE"/>
                </a:solidFill>
                <a:latin typeface="+mn-ea"/>
                <a:ea typeface="+mn-ea"/>
              </a:rPr>
              <a:t> </a:t>
            </a:r>
            <a:r>
              <a:rPr lang="zh-CN" altLang="en-US" sz="2800" b="0" dirty="0">
                <a:solidFill>
                  <a:srgbClr val="0000CE"/>
                </a:solidFill>
                <a:latin typeface="+mn-ea"/>
                <a:ea typeface="+mn-ea"/>
              </a:rPr>
              <a:t>，</a:t>
            </a:r>
            <a:r>
              <a:rPr lang="en-US" altLang="zh-CN" sz="2800" b="0" dirty="0">
                <a:solidFill>
                  <a:srgbClr val="0000CE"/>
                </a:solidFill>
                <a:latin typeface="+mn-ea"/>
                <a:ea typeface="+mn-ea"/>
              </a:rPr>
              <a:t>··· </a:t>
            </a:r>
            <a:r>
              <a:rPr lang="zh-CN" altLang="en-US" sz="2800" b="0" dirty="0">
                <a:solidFill>
                  <a:srgbClr val="0000CE"/>
                </a:solidFill>
                <a:latin typeface="+mn-ea"/>
                <a:ea typeface="+mn-ea"/>
              </a:rPr>
              <a:t>，</a:t>
            </a:r>
            <a:r>
              <a:rPr lang="en-US" altLang="zh-CN" sz="2800" b="0" dirty="0">
                <a:solidFill>
                  <a:srgbClr val="0000CE"/>
                </a:solidFill>
                <a:latin typeface="+mn-ea"/>
                <a:ea typeface="+mn-ea"/>
              </a:rPr>
              <a:t>β</a:t>
            </a:r>
            <a:r>
              <a:rPr lang="en-US" altLang="zh-CN" sz="2800" b="0" baseline="-16000" dirty="0">
                <a:solidFill>
                  <a:srgbClr val="0000CE"/>
                </a:solidFill>
                <a:latin typeface="+mn-ea"/>
                <a:ea typeface="+mn-ea"/>
              </a:rPr>
              <a:t>n </a:t>
            </a:r>
            <a:r>
              <a:rPr lang="en-US" altLang="zh-CN" sz="2800" b="0" dirty="0">
                <a:solidFill>
                  <a:srgbClr val="0000CE"/>
                </a:solidFill>
                <a:latin typeface="+mn-ea"/>
                <a:ea typeface="+mn-ea"/>
              </a:rPr>
              <a:t>} {α</a:t>
            </a:r>
            <a:r>
              <a:rPr lang="en-US" altLang="zh-CN" sz="2800" b="0" baseline="-30000" dirty="0">
                <a:solidFill>
                  <a:srgbClr val="0000CE"/>
                </a:solidFill>
                <a:latin typeface="+mn-ea"/>
                <a:ea typeface="+mn-ea"/>
              </a:rPr>
              <a:t>1 </a:t>
            </a:r>
            <a:r>
              <a:rPr lang="zh-CN" altLang="en-US" sz="2800" b="0" dirty="0">
                <a:solidFill>
                  <a:srgbClr val="0000CE"/>
                </a:solidFill>
                <a:latin typeface="+mn-ea"/>
                <a:ea typeface="+mn-ea"/>
              </a:rPr>
              <a:t>，</a:t>
            </a:r>
            <a:r>
              <a:rPr lang="en-US" altLang="zh-CN" sz="2800" b="0" dirty="0">
                <a:solidFill>
                  <a:srgbClr val="0000CE"/>
                </a:solidFill>
                <a:latin typeface="+mn-ea"/>
                <a:ea typeface="+mn-ea"/>
              </a:rPr>
              <a:t>α</a:t>
            </a:r>
            <a:r>
              <a:rPr lang="en-US" altLang="zh-CN" sz="2800" b="0" baseline="-30000" dirty="0">
                <a:solidFill>
                  <a:srgbClr val="0000CE"/>
                </a:solidFill>
                <a:latin typeface="+mn-ea"/>
                <a:ea typeface="+mn-ea"/>
              </a:rPr>
              <a:t>2 </a:t>
            </a:r>
            <a:r>
              <a:rPr lang="zh-CN" altLang="en-US" sz="2800" b="0" dirty="0">
                <a:solidFill>
                  <a:srgbClr val="0000CE"/>
                </a:solidFill>
                <a:latin typeface="+mn-ea"/>
                <a:ea typeface="+mn-ea"/>
              </a:rPr>
              <a:t>，</a:t>
            </a:r>
            <a:r>
              <a:rPr lang="en-US" altLang="zh-CN" sz="2800" b="0" dirty="0">
                <a:solidFill>
                  <a:srgbClr val="0000CE"/>
                </a:solidFill>
                <a:latin typeface="+mn-ea"/>
                <a:ea typeface="+mn-ea"/>
              </a:rPr>
              <a:t>··· </a:t>
            </a:r>
            <a:r>
              <a:rPr lang="zh-CN" altLang="en-US" sz="2800" b="0" dirty="0">
                <a:solidFill>
                  <a:srgbClr val="0000CE"/>
                </a:solidFill>
                <a:latin typeface="+mn-ea"/>
                <a:ea typeface="+mn-ea"/>
              </a:rPr>
              <a:t>，</a:t>
            </a:r>
            <a:r>
              <a:rPr lang="en-US" altLang="zh-CN" sz="2800" b="0" dirty="0">
                <a:solidFill>
                  <a:srgbClr val="0000CE"/>
                </a:solidFill>
                <a:latin typeface="+mn-ea"/>
                <a:ea typeface="+mn-ea"/>
              </a:rPr>
              <a:t>α</a:t>
            </a:r>
            <a:r>
              <a:rPr lang="en-US" altLang="zh-CN" sz="2800" b="0" baseline="-30000" dirty="0">
                <a:solidFill>
                  <a:srgbClr val="0000CE"/>
                </a:solidFill>
                <a:latin typeface="+mn-ea"/>
                <a:ea typeface="+mn-ea"/>
              </a:rPr>
              <a:t>m</a:t>
            </a:r>
            <a:r>
              <a:rPr lang="en-US" altLang="zh-CN" sz="2800" b="0" dirty="0">
                <a:solidFill>
                  <a:srgbClr val="0000CE"/>
                </a:solidFill>
                <a:latin typeface="+mn-ea"/>
                <a:ea typeface="+mn-ea"/>
              </a:rPr>
              <a:t>}*</a:t>
            </a:r>
          </a:p>
          <a:p>
            <a:pPr marL="0" indent="0" algn="l">
              <a:lnSpc>
                <a:spcPct val="100000"/>
              </a:lnSpc>
              <a:buClr>
                <a:srgbClr val="C00000"/>
              </a:buClr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ea typeface="+mn-ea"/>
              </a:rPr>
              <a:t>   改写为</a:t>
            </a:r>
            <a:r>
              <a:rPr lang="en-US" altLang="zh-CN" sz="2800" b="0" dirty="0">
                <a:solidFill>
                  <a:prstClr val="black"/>
                </a:solidFill>
                <a:latin typeface="+mn-ea"/>
                <a:ea typeface="+mn-ea"/>
              </a:rPr>
              <a:t>G</a:t>
            </a:r>
            <a:r>
              <a:rPr lang="zh-CN" altLang="zh-CN" sz="2800" b="0" kern="0" dirty="0">
                <a:solidFill>
                  <a:srgbClr val="454545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ea typeface="+mn-ea"/>
              </a:rPr>
              <a:t>[A]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ea typeface="+mn-ea"/>
              </a:rPr>
              <a:t>：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+mn-ea"/>
              <a:ea typeface="+mn-ea"/>
            </a:endParaRPr>
          </a:p>
          <a:p>
            <a:pPr marL="0" lvl="0" indent="0" algn="l">
              <a:lnSpc>
                <a:spcPct val="100000"/>
              </a:lnSpc>
              <a:buClr>
                <a:srgbClr val="C00000"/>
              </a:buClr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      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A→ β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A</a:t>
            </a:r>
            <a:r>
              <a:rPr lang="zh-CN" altLang="zh-CN" sz="2400" b="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lang="en-US" altLang="zh-CN" sz="2400" b="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| β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A</a:t>
            </a:r>
            <a:r>
              <a:rPr lang="zh-CN" altLang="zh-CN" sz="2400" b="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lang="en-US" altLang="zh-CN" sz="2400" b="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| 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| β</a:t>
            </a:r>
            <a:r>
              <a:rPr kumimoji="0" lang="en-US" altLang="zh-CN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n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A</a:t>
            </a:r>
            <a:r>
              <a:rPr lang="zh-CN" altLang="zh-CN" sz="2400" b="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+mn-ea"/>
              <a:ea typeface="+mn-ea"/>
            </a:endParaRPr>
          </a:p>
          <a:p>
            <a:pPr marL="0" lvl="0" indent="0" algn="l">
              <a:lnSpc>
                <a:spcPct val="100000"/>
              </a:lnSpc>
              <a:buClr>
                <a:srgbClr val="C00000"/>
              </a:buClr>
              <a:buNone/>
              <a:defRPr/>
            </a:pP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             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A</a:t>
            </a:r>
            <a:r>
              <a:rPr lang="zh-CN" altLang="zh-CN" sz="2400" b="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→α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A</a:t>
            </a:r>
            <a:r>
              <a:rPr lang="zh-CN" altLang="zh-CN" sz="2400" b="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lang="en-US" altLang="zh-CN" sz="2400" b="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| α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A</a:t>
            </a:r>
            <a:r>
              <a:rPr lang="zh-CN" altLang="zh-CN" sz="2400" b="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lang="en-US" altLang="zh-CN" sz="2400" b="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| … | α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A</a:t>
            </a:r>
            <a:r>
              <a:rPr lang="zh-CN" altLang="zh-CN" sz="2400" b="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+mn-ea"/>
              <a:ea typeface="+mn-ea"/>
            </a:endParaRPr>
          </a:p>
          <a:p>
            <a:pPr marL="0" lvl="0" indent="0" algn="l">
              <a:lnSpc>
                <a:spcPct val="100000"/>
              </a:lnSpc>
              <a:buClr>
                <a:srgbClr val="C00000"/>
              </a:buClr>
              <a:buNone/>
              <a:defRPr/>
            </a:pP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             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A</a:t>
            </a:r>
            <a:r>
              <a:rPr lang="zh-CN" altLang="zh-CN" sz="2400" b="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→</a:t>
            </a:r>
            <a:r>
              <a:rPr kumimoji="0" lang="el-GR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</a:rPr>
              <a:t>ε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uLnTx/>
              <a:uFillTx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013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19DA38-A869-4956-93F0-747F2D09D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45B1FC-6145-4A4C-9878-DCEBEFEF5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4.10  </a:t>
            </a:r>
            <a:r>
              <a:rPr lang="zh-CN" altLang="en-US" sz="2800" dirty="0"/>
              <a:t>文法</a:t>
            </a:r>
            <a:r>
              <a:rPr lang="en-US" altLang="zh-CN" sz="2800" dirty="0"/>
              <a:t>G5[S]:  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           S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→Sa  	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+mn-ea"/>
                <a:ea typeface="+mn-ea"/>
                <a:cs typeface="+mn-cs"/>
              </a:rPr>
              <a:t>SELECT(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+mn-ea"/>
                <a:ea typeface="+mn-ea"/>
                <a:cs typeface="+mn-cs"/>
              </a:rPr>
              <a:t>）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+mn-ea"/>
                <a:ea typeface="+mn-ea"/>
                <a:cs typeface="+mn-cs"/>
              </a:rPr>
              <a:t>= { b</a:t>
            </a:r>
            <a:r>
              <a:rPr lang="zh-CN" altLang="en-US" sz="2800" dirty="0">
                <a:latin typeface="+mn-ea"/>
                <a:ea typeface="+mn-ea"/>
              </a:rPr>
              <a:t> </a:t>
            </a:r>
            <a:r>
              <a:rPr lang="en-US" altLang="zh-CN" sz="2800" dirty="0">
                <a:latin typeface="+mn-ea"/>
                <a:ea typeface="+mn-ea"/>
              </a:rPr>
              <a:t>}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           S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→b    	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+mn-ea"/>
                <a:ea typeface="+mn-ea"/>
                <a:cs typeface="+mn-cs"/>
              </a:rPr>
              <a:t>SELECT(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+mn-ea"/>
                <a:ea typeface="+mn-ea"/>
                <a:cs typeface="+mn-cs"/>
              </a:rPr>
              <a:t>）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+mn-ea"/>
                <a:ea typeface="+mn-ea"/>
                <a:cs typeface="+mn-cs"/>
              </a:rPr>
              <a:t>= { b</a:t>
            </a:r>
            <a:r>
              <a:rPr lang="zh-CN" altLang="en-US" sz="2800" dirty="0">
                <a:latin typeface="+mn-ea"/>
                <a:ea typeface="+mn-ea"/>
              </a:rPr>
              <a:t> </a:t>
            </a:r>
            <a:r>
              <a:rPr lang="en-US" altLang="zh-CN" sz="2800" dirty="0">
                <a:latin typeface="+mn-ea"/>
                <a:ea typeface="+mn-ea"/>
              </a:rPr>
              <a:t>}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zh-CN" sz="2800" dirty="0"/>
              <a:t>   </a:t>
            </a:r>
            <a:r>
              <a:rPr lang="en-US" altLang="zh-CN" sz="2800" b="0" dirty="0"/>
              <a:t>L = {ba</a:t>
            </a:r>
            <a:r>
              <a:rPr lang="en-US" altLang="zh-CN" sz="2800" b="0" baseline="30000" dirty="0"/>
              <a:t>n</a:t>
            </a:r>
            <a:r>
              <a:rPr lang="en-US" altLang="zh-CN" sz="2800" b="0" dirty="0"/>
              <a:t> | n</a:t>
            </a:r>
            <a:r>
              <a:rPr lang="zh-CN" altLang="zh-CN" sz="2800" b="0" kern="0" dirty="0">
                <a:solidFill>
                  <a:srgbClr val="454545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≥</a:t>
            </a:r>
            <a:r>
              <a:rPr lang="en-US" altLang="zh-CN" sz="2800" b="0" kern="0" dirty="0">
                <a:solidFill>
                  <a:srgbClr val="454545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n-US" altLang="zh-CN" sz="2800" b="0" dirty="0"/>
              <a:t>} ;    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uLnTx/>
                <a:uFillTx/>
                <a:latin typeface="+mn-ea"/>
                <a:ea typeface="+mn-ea"/>
              </a:rPr>
              <a:t>ba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+mn-ea"/>
                <a:ea typeface="+mn-ea"/>
              </a:rPr>
              <a:t>*</a:t>
            </a:r>
            <a:endParaRPr lang="en-US" altLang="zh-CN" sz="2800" b="0" dirty="0"/>
          </a:p>
          <a:p>
            <a:pPr marL="0" indent="0">
              <a:buNone/>
            </a:pPr>
            <a:r>
              <a:rPr lang="zh-CN" altLang="en-US" sz="2800" b="0" dirty="0">
                <a:latin typeface="+mn-ea"/>
                <a:ea typeface="+mn-ea"/>
              </a:rPr>
              <a:t>   消除直接左递归：</a:t>
            </a:r>
            <a:endParaRPr lang="en-US" altLang="zh-CN" sz="2800" b="0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zh-CN" sz="2800" b="0" dirty="0">
                <a:solidFill>
                  <a:srgbClr val="0000FF"/>
                </a:solidFill>
                <a:latin typeface="+mn-ea"/>
                <a:ea typeface="+mn-ea"/>
              </a:rPr>
              <a:t>            S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</a:rPr>
              <a:t>→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</a:rPr>
              <a:t>bA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uLnTx/>
              <a:uFillTx/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zh-CN" sz="2800" b="0" dirty="0">
                <a:solidFill>
                  <a:srgbClr val="0000FF"/>
                </a:solidFill>
                <a:latin typeface="+mn-ea"/>
                <a:ea typeface="+mn-ea"/>
              </a:rPr>
              <a:t>            A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</a:rPr>
              <a:t>→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</a:rPr>
              <a:t>aA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</a:rPr>
              <a:t>  	</a:t>
            </a:r>
            <a:r>
              <a:rPr lang="en-US" altLang="zh-CN" sz="2800" b="0" dirty="0">
                <a:latin typeface="+mn-ea"/>
              </a:rPr>
              <a:t>SELECT(</a:t>
            </a:r>
            <a:r>
              <a:rPr lang="zh-CN" altLang="en-US" sz="2800" b="0" dirty="0">
                <a:latin typeface="+mn-ea"/>
              </a:rPr>
              <a:t>）</a:t>
            </a:r>
            <a:r>
              <a:rPr lang="en-US" altLang="zh-CN" sz="2800" b="0" dirty="0">
                <a:latin typeface="+mn-ea"/>
              </a:rPr>
              <a:t>= { a</a:t>
            </a:r>
            <a:r>
              <a:rPr lang="zh-CN" altLang="en-US" sz="2800" b="0" dirty="0">
                <a:latin typeface="+mn-ea"/>
              </a:rPr>
              <a:t> </a:t>
            </a:r>
            <a:r>
              <a:rPr lang="en-US" altLang="zh-CN" sz="2800" b="0" dirty="0">
                <a:latin typeface="+mn-ea"/>
              </a:rPr>
              <a:t>}</a:t>
            </a:r>
            <a:endParaRPr lang="en-US" altLang="zh-CN" sz="2800" b="0" dirty="0">
              <a:solidFill>
                <a:srgbClr val="0000FF"/>
              </a:solidFill>
              <a:latin typeface="+mn-ea"/>
            </a:endParaRPr>
          </a:p>
          <a:p>
            <a:pPr marL="0" indent="0">
              <a:buNone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</a:rPr>
              <a:t>  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  <a:ea typeface="+mn-ea"/>
              </a:rPr>
              <a:t>          </a:t>
            </a:r>
            <a:r>
              <a:rPr lang="en-US" altLang="zh-CN" sz="2800" b="0" dirty="0">
                <a:solidFill>
                  <a:srgbClr val="0000FF"/>
                </a:solidFill>
                <a:latin typeface="+mn-ea"/>
              </a:rPr>
              <a:t>A→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Ɛ    	</a:t>
            </a:r>
            <a:r>
              <a:rPr lang="en-US" altLang="zh-CN" sz="2800" b="0" dirty="0">
                <a:latin typeface="+mn-ea"/>
              </a:rPr>
              <a:t>SELECT(</a:t>
            </a:r>
            <a:r>
              <a:rPr lang="zh-CN" altLang="en-US" sz="2800" b="0" dirty="0">
                <a:latin typeface="+mn-ea"/>
              </a:rPr>
              <a:t>）</a:t>
            </a:r>
            <a:r>
              <a:rPr lang="en-US" altLang="zh-CN" sz="2800" b="0" dirty="0">
                <a:latin typeface="+mn-ea"/>
              </a:rPr>
              <a:t>= FOLLOW(A) = { #</a:t>
            </a:r>
            <a:r>
              <a:rPr lang="zh-CN" altLang="en-US" sz="2800" b="0" dirty="0">
                <a:latin typeface="+mn-ea"/>
              </a:rPr>
              <a:t> </a:t>
            </a:r>
            <a:r>
              <a:rPr lang="en-US" altLang="zh-CN" sz="2800" b="0" dirty="0">
                <a:latin typeface="+mn-ea"/>
              </a:rPr>
              <a:t>}</a:t>
            </a:r>
            <a:endParaRPr lang="en-US" altLang="zh-CN" sz="2800" b="0" dirty="0">
              <a:solidFill>
                <a:srgbClr val="0000FF"/>
              </a:solidFill>
              <a:latin typeface="+mn-ea"/>
            </a:endParaRPr>
          </a:p>
          <a:p>
            <a:pPr marL="0" indent="0">
              <a:buNone/>
            </a:pPr>
            <a:r>
              <a:rPr lang="zh-CN" altLang="en-US" sz="2800" b="0" dirty="0">
                <a:latin typeface="+mn-ea"/>
                <a:ea typeface="+mn-ea"/>
              </a:rPr>
              <a:t>   易见，消除直接左递归后，为</a:t>
            </a:r>
            <a:r>
              <a:rPr lang="en-US" altLang="zh-CN" sz="2800" b="0" dirty="0">
                <a:latin typeface="+mn-ea"/>
                <a:ea typeface="+mn-ea"/>
              </a:rPr>
              <a:t>LL(1)</a:t>
            </a:r>
            <a:r>
              <a:rPr lang="zh-CN" altLang="en-US" sz="2800" b="0" dirty="0">
                <a:latin typeface="+mn-ea"/>
                <a:ea typeface="+mn-ea"/>
              </a:rPr>
              <a:t>文法</a:t>
            </a:r>
            <a:endParaRPr lang="en-US" altLang="zh-CN" sz="2800" b="0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graphicFrame>
        <p:nvGraphicFramePr>
          <p:cNvPr id="5" name="表格 14">
            <a:extLst>
              <a:ext uri="{FF2B5EF4-FFF2-40B4-BE49-F238E27FC236}">
                <a16:creationId xmlns:a16="http://schemas.microsoft.com/office/drawing/2014/main" id="{9CBA3EB7-6ADF-4E7C-BA46-918F2F9FE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20774"/>
              </p:ext>
            </p:extLst>
          </p:nvPr>
        </p:nvGraphicFramePr>
        <p:xfrm>
          <a:off x="6971607" y="2968796"/>
          <a:ext cx="4241408" cy="15849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658620841"/>
                    </a:ext>
                  </a:extLst>
                </a:gridCol>
                <a:gridCol w="1883627">
                  <a:extLst>
                    <a:ext uri="{9D8B030D-6E8A-4147-A177-3AD203B41FA5}">
                      <a16:colId xmlns:a16="http://schemas.microsoft.com/office/drawing/2014/main" val="274827130"/>
                    </a:ext>
                  </a:extLst>
                </a:gridCol>
                <a:gridCol w="1748181">
                  <a:extLst>
                    <a:ext uri="{9D8B030D-6E8A-4147-A177-3AD203B41FA5}">
                      <a16:colId xmlns:a16="http://schemas.microsoft.com/office/drawing/2014/main" val="1798833029"/>
                    </a:ext>
                  </a:extLst>
                </a:gridCol>
              </a:tblGrid>
              <a:tr h="383637">
                <a:tc>
                  <a:txBody>
                    <a:bodyPr/>
                    <a:lstStyle/>
                    <a:p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+mn-ea"/>
                          <a:ea typeface="+mn-ea"/>
                        </a:rPr>
                        <a:t>文法产生式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+mn-ea"/>
                          <a:ea typeface="+mn-ea"/>
                        </a:rPr>
                        <a:t>正规式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404664"/>
                  </a:ext>
                </a:extLst>
              </a:tr>
              <a:tr h="383637"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A→xB</a:t>
                      </a:r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B→y</a:t>
                      </a:r>
                      <a:endParaRPr lang="en-US" altLang="zh-CN" sz="2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A→xy</a:t>
                      </a:r>
                      <a:endParaRPr lang="en-US" altLang="zh-CN" sz="2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804205"/>
                  </a:ext>
                </a:extLst>
              </a:tr>
              <a:tr h="383637"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A→xA︱y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A→x</a:t>
                      </a:r>
                      <a:r>
                        <a:rPr lang="en-US" altLang="zh-CN" sz="2000" b="1" baseline="30000" dirty="0"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y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386132"/>
                  </a:ext>
                </a:extLst>
              </a:tr>
              <a:tr h="383637"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③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A→x</a:t>
                      </a:r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，</a:t>
                      </a:r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A→ y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latin typeface="+mn-ea"/>
                          <a:ea typeface="+mn-ea"/>
                        </a:rPr>
                        <a:t>A→x</a:t>
                      </a:r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 | y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9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75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D3B829-F4AB-404A-9E42-1E24A4AAA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E9B1E1-843A-401F-969C-C876D654C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3"/>
            <a:ext cx="10515599" cy="5911095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zh-CN" altLang="en-US" sz="2800" dirty="0"/>
              <a:t>算术表达式文法</a:t>
            </a:r>
            <a:r>
              <a:rPr lang="en-US" altLang="zh-CN" sz="2800" dirty="0"/>
              <a:t>:</a:t>
            </a:r>
          </a:p>
          <a:p>
            <a:pPr lvl="1" algn="l"/>
            <a:r>
              <a:rPr lang="en-US" altLang="zh-CN" sz="2600" dirty="0">
                <a:solidFill>
                  <a:schemeClr val="tx1"/>
                </a:solidFill>
              </a:rPr>
              <a:t>G1[E]: E→E+E | E * E | (E) | </a:t>
            </a:r>
            <a:r>
              <a:rPr lang="en-US" altLang="zh-CN" sz="2600" dirty="0" err="1">
                <a:solidFill>
                  <a:schemeClr val="tx1"/>
                </a:solidFill>
              </a:rPr>
              <a:t>i</a:t>
            </a:r>
            <a:r>
              <a:rPr lang="en-US" altLang="zh-CN" sz="2600" dirty="0">
                <a:solidFill>
                  <a:schemeClr val="tx1"/>
                </a:solidFill>
              </a:rPr>
              <a:t>     </a:t>
            </a:r>
            <a:r>
              <a:rPr lang="zh-CN" altLang="en-US" sz="2600" dirty="0"/>
              <a:t>二义性；直接左递归</a:t>
            </a:r>
            <a:endParaRPr lang="en-US" altLang="zh-CN" sz="2600" dirty="0"/>
          </a:p>
          <a:p>
            <a:pPr lvl="1" algn="l"/>
            <a:r>
              <a:rPr lang="en-US" altLang="zh-CN" sz="2600" dirty="0">
                <a:solidFill>
                  <a:schemeClr val="tx1"/>
                </a:solidFill>
              </a:rPr>
              <a:t>G2[E]: E→E+T | T; T→T*F | F; F→ (E) | </a:t>
            </a:r>
            <a:r>
              <a:rPr lang="en-US" altLang="zh-CN" sz="2600" dirty="0" err="1">
                <a:solidFill>
                  <a:schemeClr val="tx1"/>
                </a:solidFill>
              </a:rPr>
              <a:t>i</a:t>
            </a:r>
            <a:r>
              <a:rPr lang="en-US" altLang="zh-CN" sz="2600" dirty="0">
                <a:solidFill>
                  <a:schemeClr val="tx1"/>
                </a:solidFill>
              </a:rPr>
              <a:t>     </a:t>
            </a:r>
            <a:r>
              <a:rPr lang="zh-CN" altLang="en-US" sz="2600" dirty="0"/>
              <a:t>无二义性；直接左递归</a:t>
            </a:r>
            <a:endParaRPr lang="en-US" altLang="zh-CN" sz="2600" dirty="0"/>
          </a:p>
          <a:p>
            <a:pPr lvl="1" algn="l"/>
            <a:r>
              <a:rPr lang="en-US" altLang="zh-CN" sz="2600" dirty="0">
                <a:solidFill>
                  <a:schemeClr val="tx1"/>
                </a:solidFill>
              </a:rPr>
              <a:t>G3[E]: </a:t>
            </a:r>
          </a:p>
          <a:p>
            <a:pPr marL="1244600" lvl="2" indent="-457200" algn="l">
              <a:buFont typeface="+mj-ea"/>
              <a:buAutoNum type="circleNumDbPlain"/>
            </a:pPr>
            <a:r>
              <a:rPr lang="en-US" altLang="zh-CN" sz="2600" dirty="0">
                <a:solidFill>
                  <a:schemeClr val="tx1"/>
                </a:solidFill>
                <a:latin typeface="+mn-ea"/>
                <a:ea typeface="+mn-ea"/>
              </a:rPr>
              <a:t>E→T</a:t>
            </a:r>
            <a:r>
              <a:rPr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E</a:t>
            </a:r>
            <a:r>
              <a:rPr lang="zh-CN" altLang="zh-CN" sz="26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′</a:t>
            </a:r>
            <a:r>
              <a:rPr lang="en-US" altLang="zh-CN" sz="26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  	</a:t>
            </a:r>
          </a:p>
          <a:p>
            <a:pPr marL="1244600" lvl="2" indent="-457200" algn="l">
              <a:buFont typeface="+mj-ea"/>
              <a:buAutoNum type="circleNumDbPlain"/>
            </a:pPr>
            <a:r>
              <a:rPr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E</a:t>
            </a:r>
            <a:r>
              <a:rPr lang="zh-CN" altLang="zh-CN" sz="26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′</a:t>
            </a:r>
            <a:r>
              <a:rPr lang="en-US" altLang="zh-CN" sz="2600" dirty="0">
                <a:solidFill>
                  <a:schemeClr val="tx1"/>
                </a:solidFill>
                <a:latin typeface="+mn-ea"/>
                <a:ea typeface="+mn-ea"/>
              </a:rPr>
              <a:t>→ +T</a:t>
            </a:r>
            <a:r>
              <a:rPr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E</a:t>
            </a:r>
            <a:r>
              <a:rPr lang="zh-CN" altLang="zh-CN" sz="26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′</a:t>
            </a:r>
            <a:r>
              <a:rPr lang="en-US" altLang="zh-CN" sz="26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  	</a:t>
            </a:r>
          </a:p>
          <a:p>
            <a:pPr marL="1244600" lvl="2" indent="-457200" algn="l">
              <a:buFont typeface="+mj-ea"/>
              <a:buAutoNum type="circleNumDbPlain"/>
            </a:pPr>
            <a:r>
              <a:rPr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E</a:t>
            </a:r>
            <a:r>
              <a:rPr lang="zh-CN" altLang="zh-CN" sz="26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′</a:t>
            </a:r>
            <a:r>
              <a:rPr lang="en-US" altLang="zh-CN" sz="2600" dirty="0">
                <a:solidFill>
                  <a:schemeClr val="tx1"/>
                </a:solidFill>
                <a:latin typeface="+mn-ea"/>
                <a:ea typeface="+mn-ea"/>
              </a:rPr>
              <a:t>→ </a:t>
            </a:r>
            <a:r>
              <a:rPr lang="en-US" altLang="zh-CN" sz="2600" kern="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Ɛ	</a:t>
            </a:r>
          </a:p>
          <a:p>
            <a:pPr marL="1244600" lvl="2" indent="-457200" algn="l">
              <a:buFont typeface="+mj-ea"/>
              <a:buAutoNum type="circleNumDbPlain"/>
            </a:pPr>
            <a:r>
              <a:rPr lang="en-US" altLang="zh-CN" sz="2600" dirty="0">
                <a:solidFill>
                  <a:schemeClr val="tx1"/>
                </a:solidFill>
                <a:latin typeface="+mn-ea"/>
                <a:ea typeface="+mn-ea"/>
              </a:rPr>
              <a:t>T→ F</a:t>
            </a:r>
            <a:r>
              <a:rPr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T</a:t>
            </a:r>
            <a:r>
              <a:rPr lang="zh-CN" altLang="zh-CN" sz="26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′</a:t>
            </a:r>
            <a:r>
              <a:rPr lang="en-US" altLang="zh-CN" sz="26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	</a:t>
            </a:r>
            <a:endParaRPr lang="en-US" altLang="zh-CN" sz="26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244600" lvl="2" indent="-457200" algn="l">
              <a:buFont typeface="+mj-ea"/>
              <a:buAutoNum type="circleNumDbPlain"/>
            </a:pPr>
            <a:r>
              <a:rPr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T</a:t>
            </a:r>
            <a:r>
              <a:rPr lang="zh-CN" altLang="zh-CN" sz="26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′</a:t>
            </a:r>
            <a:r>
              <a:rPr lang="en-US" altLang="zh-CN" sz="2600" dirty="0">
                <a:solidFill>
                  <a:schemeClr val="tx1"/>
                </a:solidFill>
                <a:latin typeface="+mn-ea"/>
                <a:ea typeface="+mn-ea"/>
              </a:rPr>
              <a:t>→*F</a:t>
            </a:r>
            <a:r>
              <a:rPr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T</a:t>
            </a:r>
            <a:r>
              <a:rPr lang="zh-CN" altLang="zh-CN" sz="26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′</a:t>
            </a:r>
            <a:r>
              <a:rPr lang="en-US" altLang="zh-CN" sz="2600" dirty="0">
                <a:solidFill>
                  <a:schemeClr val="tx1"/>
                </a:solidFill>
                <a:latin typeface="+mn-ea"/>
                <a:ea typeface="+mn-ea"/>
              </a:rPr>
              <a:t> 	</a:t>
            </a:r>
          </a:p>
          <a:p>
            <a:pPr marL="1244600" lvl="2" indent="-457200" algn="l">
              <a:buFont typeface="+mj-ea"/>
              <a:buAutoNum type="circleNumDbPlain"/>
            </a:pPr>
            <a:r>
              <a:rPr lang="en-US" altLang="zh-CN" sz="2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T</a:t>
            </a:r>
            <a:r>
              <a:rPr lang="zh-CN" altLang="zh-CN" sz="26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′</a:t>
            </a:r>
            <a:r>
              <a:rPr lang="en-US" altLang="zh-CN" sz="2600" dirty="0">
                <a:solidFill>
                  <a:schemeClr val="tx1"/>
                </a:solidFill>
                <a:latin typeface="+mn-ea"/>
                <a:ea typeface="+mn-ea"/>
              </a:rPr>
              <a:t>→</a:t>
            </a:r>
            <a:r>
              <a:rPr lang="en-US" altLang="zh-CN" sz="2600" kern="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Ɛ	</a:t>
            </a:r>
            <a:endParaRPr lang="en-US" altLang="zh-CN" sz="26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244600" lvl="2" indent="-457200" algn="l">
              <a:buFont typeface="+mj-ea"/>
              <a:buAutoNum type="circleNumDbPlain"/>
            </a:pPr>
            <a:r>
              <a:rPr lang="en-US" altLang="zh-CN" sz="2600" dirty="0">
                <a:solidFill>
                  <a:schemeClr val="tx1"/>
                </a:solidFill>
                <a:latin typeface="+mn-ea"/>
                <a:ea typeface="+mn-ea"/>
              </a:rPr>
              <a:t>F→ (E)</a:t>
            </a:r>
          </a:p>
          <a:p>
            <a:pPr marL="1244600" lvl="2" indent="-457200" algn="l">
              <a:buFont typeface="+mj-ea"/>
              <a:buAutoNum type="circleNumDbPlain"/>
            </a:pPr>
            <a:r>
              <a:rPr lang="en-US" altLang="zh-CN" sz="2600" dirty="0">
                <a:solidFill>
                  <a:schemeClr val="tx1"/>
                </a:solidFill>
                <a:latin typeface="+mn-ea"/>
                <a:ea typeface="+mn-ea"/>
              </a:rPr>
              <a:t>F→ </a:t>
            </a:r>
            <a:r>
              <a:rPr lang="en-US" altLang="zh-CN" sz="2600" dirty="0" err="1">
                <a:solidFill>
                  <a:schemeClr val="tx1"/>
                </a:solidFill>
                <a:latin typeface="+mn-ea"/>
                <a:ea typeface="+mn-ea"/>
              </a:rPr>
              <a:t>i</a:t>
            </a:r>
            <a:endParaRPr lang="en-US" altLang="zh-CN" sz="26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787400" lvl="2" indent="0" algn="l">
              <a:buNone/>
            </a:pPr>
            <a:r>
              <a:rPr lang="zh-CN" altLang="en-US" sz="2600" dirty="0">
                <a:latin typeface="+mn-ea"/>
                <a:ea typeface="+mn-ea"/>
              </a:rPr>
              <a:t>出现频率较高的不含左递归的算术表达式的文法。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415A02-E1A3-4C8E-8415-EE0538A859D5}"/>
              </a:ext>
            </a:extLst>
          </p:cNvPr>
          <p:cNvSpPr txBox="1"/>
          <p:nvPr/>
        </p:nvSpPr>
        <p:spPr>
          <a:xfrm>
            <a:off x="3384884" y="31186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SELECT(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= {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+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} </a:t>
            </a:r>
            <a:endParaRPr lang="zh-CN" altLang="en-US" sz="2400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E7250F-1F68-4AA9-A9FA-963420E39F0D}"/>
              </a:ext>
            </a:extLst>
          </p:cNvPr>
          <p:cNvSpPr txBox="1"/>
          <p:nvPr/>
        </p:nvSpPr>
        <p:spPr>
          <a:xfrm>
            <a:off x="3354854" y="3557808"/>
            <a:ext cx="85752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SELECT(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= FOLLOW(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</a:rPr>
              <a:t>E</a:t>
            </a:r>
            <a:r>
              <a:rPr kumimoji="0" lang="zh-CN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ahoma" panose="020B0604030504040204" pitchFamily="34" charset="0"/>
              </a:rPr>
              <a:t>′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)</a:t>
            </a:r>
            <a:r>
              <a:rPr kumimoji="0" lang="zh-CN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+mn-ea"/>
                <a:cs typeface="Tahoma" panose="020B0604030504040204" pitchFamily="34" charset="0"/>
              </a:rPr>
              <a:t>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+mn-ea"/>
                <a:cs typeface="Tahoma" panose="020B0604030504040204" pitchFamily="34" charset="0"/>
              </a:rPr>
              <a:t>= FOLLOW(E)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= {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#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,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} 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F100EF-FF5C-4135-B707-9E6F5651600F}"/>
              </a:ext>
            </a:extLst>
          </p:cNvPr>
          <p:cNvSpPr txBox="1"/>
          <p:nvPr/>
        </p:nvSpPr>
        <p:spPr>
          <a:xfrm>
            <a:off x="3354854" y="439399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SELECT(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= {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*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} 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9DD0DF7-BE85-4378-B780-629CE729A3F7}"/>
              </a:ext>
            </a:extLst>
          </p:cNvPr>
          <p:cNvSpPr txBox="1"/>
          <p:nvPr/>
        </p:nvSpPr>
        <p:spPr>
          <a:xfrm>
            <a:off x="3354854" y="4881322"/>
            <a:ext cx="83493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SELECT(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= FOLLOW(T</a:t>
            </a:r>
            <a:r>
              <a:rPr lang="zh-CN" altLang="zh-CN" sz="2400" kern="0" dirty="0">
                <a:solidFill>
                  <a:srgbClr val="FF0000"/>
                </a:solidFill>
                <a:latin typeface="+mn-ea"/>
                <a:cs typeface="Tahoma" panose="020B0604030504040204" pitchFamily="34" charset="0"/>
              </a:rPr>
              <a:t>′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) =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{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+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,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#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,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} 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418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DF1AD0-1607-4657-96CC-EA34E97D3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747092-7DB0-4118-B79D-B381F799E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3"/>
            <a:ext cx="6877254" cy="5911095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/>
              <a:t>消除间接左递归</a:t>
            </a:r>
            <a:endParaRPr lang="en-US" altLang="zh-CN" sz="2800" dirty="0"/>
          </a:p>
          <a:p>
            <a:pPr lvl="1"/>
            <a:r>
              <a:rPr lang="zh-CN" altLang="en-US" sz="2400" dirty="0"/>
              <a:t>间接左递归 </a:t>
            </a:r>
            <a:r>
              <a:rPr kumimoji="1"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  <a:sym typeface="Symbol" pitchFamily="18" charset="2"/>
              </a:rPr>
              <a:t></a:t>
            </a:r>
            <a:r>
              <a:rPr kumimoji="1" lang="en-US" altLang="zh-CN" sz="2400" b="1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  <a:sym typeface="Symbol" pitchFamily="18" charset="2"/>
              </a:rPr>
              <a:t> </a:t>
            </a:r>
            <a:r>
              <a:rPr lang="zh-CN" altLang="en-US" sz="2400" dirty="0"/>
              <a:t> 直接左递归  </a:t>
            </a:r>
            <a:r>
              <a:rPr kumimoji="1"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  <a:sym typeface="Symbol" pitchFamily="18" charset="2"/>
              </a:rPr>
              <a:t></a:t>
            </a:r>
            <a:r>
              <a:rPr kumimoji="1" lang="en-US" altLang="zh-CN" sz="2400" b="1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  <a:sym typeface="Symbol" pitchFamily="18" charset="2"/>
              </a:rPr>
              <a:t> </a:t>
            </a:r>
            <a:r>
              <a:rPr lang="zh-CN" altLang="en-US" sz="2400" dirty="0"/>
              <a:t>  右递归 </a:t>
            </a:r>
            <a:endParaRPr lang="en-US" altLang="zh-CN" sz="2400" dirty="0"/>
          </a:p>
          <a:p>
            <a:r>
              <a:rPr lang="zh-CN" altLang="en-US" sz="2800" dirty="0"/>
              <a:t>例</a:t>
            </a:r>
            <a:r>
              <a:rPr lang="en-US" altLang="zh-CN" sz="2800" dirty="0"/>
              <a:t>4.11 G6[A]: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→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aB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  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SELECT(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= {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}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   </a:t>
            </a:r>
          </a:p>
          <a:p>
            <a:pPr marL="914400" lvl="1" indent="-457200">
              <a:buFont typeface="+mj-ea"/>
              <a:buAutoNum type="circleNumDbPlain"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uLnTx/>
                <a:uFillTx/>
                <a:latin typeface="+mn-ea"/>
                <a:ea typeface="+mn-ea"/>
                <a:cs typeface="+mn-cs"/>
              </a:rPr>
              <a:t>A→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+mn-ea"/>
                <a:ea typeface="+mn-ea"/>
                <a:cs typeface="+mn-cs"/>
              </a:rPr>
              <a:t>	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	SELECT(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= {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,d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}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→Ac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		SELECT(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= {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a,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d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}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 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→d 	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SELECT(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= {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ea typeface="+mn-ea"/>
                <a:cs typeface="+mn-cs"/>
              </a:rPr>
              <a:t>d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}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 </a:t>
            </a:r>
          </a:p>
          <a:p>
            <a:endParaRPr lang="en-US" altLang="zh-CN" sz="3000" dirty="0">
              <a:latin typeface="+mn-ea"/>
              <a:ea typeface="+mn-ea"/>
            </a:endParaRPr>
          </a:p>
          <a:p>
            <a:r>
              <a:rPr lang="zh-CN" altLang="en-US" sz="2800" dirty="0"/>
              <a:t>消除间接左递归后，是</a:t>
            </a:r>
            <a:r>
              <a:rPr lang="en-US" altLang="zh-CN" sz="2800" dirty="0"/>
              <a:t>LL(1)</a:t>
            </a:r>
            <a:r>
              <a:rPr lang="zh-CN" altLang="en-US" sz="2800" dirty="0"/>
              <a:t>文法吗？</a:t>
            </a:r>
            <a:endParaRPr lang="en-US" altLang="zh-CN" sz="2800" dirty="0"/>
          </a:p>
          <a:p>
            <a:r>
              <a:rPr lang="zh-CN" altLang="en-US" sz="2800" dirty="0"/>
              <a:t>有没有彻底消除递归？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5CA4BF-6D51-4A8F-82AB-EA4CD5DCBD71}"/>
              </a:ext>
            </a:extLst>
          </p:cNvPr>
          <p:cNvSpPr txBox="1"/>
          <p:nvPr/>
        </p:nvSpPr>
        <p:spPr>
          <a:xfrm>
            <a:off x="6717118" y="2418379"/>
            <a:ext cx="2302767" cy="2527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lvl="1" indent="-457200" algn="just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A→aB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914400" marR="0" lvl="1" indent="-457200" algn="just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A→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Ac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914400" marR="0" lvl="1" indent="-457200" algn="just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A→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d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914400" marR="0" lvl="1" indent="-457200" algn="just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B→Ac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</a:p>
          <a:p>
            <a:pPr marL="914400" marR="0" lvl="1" indent="-457200" algn="just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B→d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71D7A783-9830-4E69-9621-74B586E6ACFA}"/>
              </a:ext>
            </a:extLst>
          </p:cNvPr>
          <p:cNvSpPr/>
          <p:nvPr/>
        </p:nvSpPr>
        <p:spPr bwMode="auto">
          <a:xfrm>
            <a:off x="6376293" y="3429000"/>
            <a:ext cx="457200" cy="361431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F00CE82-B7DA-43CA-8948-29CC40B9FABE}"/>
              </a:ext>
            </a:extLst>
          </p:cNvPr>
          <p:cNvSpPr txBox="1"/>
          <p:nvPr/>
        </p:nvSpPr>
        <p:spPr>
          <a:xfrm>
            <a:off x="9401410" y="2418379"/>
            <a:ext cx="2528652" cy="3034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algn="just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+mj-ea"/>
              <a:buAutoNum type="circleNumDbPlain"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A→aB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</a:rPr>
              <a:t>A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914400" lvl="1" indent="-457200" algn="just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+mj-ea"/>
              <a:buAutoNum type="circleNumDbPlain"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A→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d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</a:rPr>
              <a:t>A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914400" lvl="1" indent="-457200" algn="just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+mj-ea"/>
              <a:buAutoNum type="circleNumDbPlain"/>
              <a:defRPr/>
            </a:pP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</a:rPr>
              <a:t>A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→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c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</a:rPr>
              <a:t>A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914400" lvl="1" indent="-457200" algn="just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+mj-ea"/>
              <a:buAutoNum type="circleNumDbPlain"/>
              <a:defRPr/>
            </a:pP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</a:rPr>
              <a:t>A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lang="en-US" altLang="zh-CN" sz="2400" dirty="0">
                <a:solidFill>
                  <a:srgbClr val="C00000"/>
                </a:solidFill>
                <a:latin typeface="微软雅黑"/>
              </a:rPr>
              <a:t> →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 Ɛ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914400" marR="0" lvl="1" indent="-457200" algn="just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B→Ac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</a:p>
          <a:p>
            <a:pPr marL="914400" marR="0" lvl="1" indent="-457200" algn="just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B→d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71E36561-E49E-4F65-89A1-998E7ADC350E}"/>
              </a:ext>
            </a:extLst>
          </p:cNvPr>
          <p:cNvSpPr/>
          <p:nvPr/>
        </p:nvSpPr>
        <p:spPr bwMode="auto">
          <a:xfrm>
            <a:off x="9172810" y="3428999"/>
            <a:ext cx="457200" cy="361431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11" name="星形: 十二角 10">
            <a:extLst>
              <a:ext uri="{FF2B5EF4-FFF2-40B4-BE49-F238E27FC236}">
                <a16:creationId xmlns:a16="http://schemas.microsoft.com/office/drawing/2014/main" id="{BB549411-ACA5-4997-A8EC-F3028B152A83}"/>
              </a:ext>
            </a:extLst>
          </p:cNvPr>
          <p:cNvSpPr/>
          <p:nvPr/>
        </p:nvSpPr>
        <p:spPr>
          <a:xfrm>
            <a:off x="7868501" y="932177"/>
            <a:ext cx="1151384" cy="978883"/>
          </a:xfrm>
          <a:prstGeom prst="star12">
            <a:avLst/>
          </a:prstGeom>
          <a:solidFill>
            <a:srgbClr val="0E7C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692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DF1AD0-1607-4657-96CC-EA34E97D3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747092-7DB0-4118-B79D-B381F799E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4"/>
            <a:ext cx="6877254" cy="5637024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sz="2800" dirty="0"/>
              <a:t>消除间接左递归</a:t>
            </a:r>
            <a:endParaRPr lang="en-US" altLang="zh-CN" sz="2800" dirty="0"/>
          </a:p>
          <a:p>
            <a:pPr lvl="1"/>
            <a:r>
              <a:rPr lang="zh-CN" altLang="en-US" sz="2400" dirty="0"/>
              <a:t>间接左递归 </a:t>
            </a:r>
            <a:r>
              <a:rPr kumimoji="1"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  <a:sym typeface="Symbol" pitchFamily="18" charset="2"/>
              </a:rPr>
              <a:t></a:t>
            </a:r>
            <a:r>
              <a:rPr kumimoji="1" lang="en-US" altLang="zh-CN" sz="2400" b="1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  <a:sym typeface="Symbol" pitchFamily="18" charset="2"/>
              </a:rPr>
              <a:t> </a:t>
            </a:r>
            <a:r>
              <a:rPr lang="zh-CN" altLang="en-US" sz="2400" dirty="0"/>
              <a:t> 直接左递归  </a:t>
            </a:r>
            <a:r>
              <a:rPr kumimoji="1"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  <a:sym typeface="Symbol" pitchFamily="18" charset="2"/>
              </a:rPr>
              <a:t></a:t>
            </a:r>
            <a:r>
              <a:rPr kumimoji="1" lang="en-US" altLang="zh-CN" sz="2400" b="1" dirty="0"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  <a:sym typeface="Symbol" pitchFamily="18" charset="2"/>
              </a:rPr>
              <a:t> </a:t>
            </a:r>
            <a:r>
              <a:rPr lang="zh-CN" altLang="en-US" sz="2400" dirty="0"/>
              <a:t>  右递归 </a:t>
            </a:r>
            <a:endParaRPr lang="en-US" altLang="zh-CN" sz="2400" dirty="0"/>
          </a:p>
          <a:p>
            <a:r>
              <a:rPr lang="zh-CN" altLang="en-US" sz="2800" dirty="0"/>
              <a:t>例</a:t>
            </a:r>
            <a:r>
              <a:rPr lang="en-US" altLang="zh-CN" sz="2800" dirty="0"/>
              <a:t>4.11 G6[A]: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→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aB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  	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A→Bb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	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→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c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+mn-cs"/>
              </a:rPr>
              <a:t>	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+mn-ea"/>
                <a:ea typeface="+mn-ea"/>
                <a:cs typeface="+mn-cs"/>
              </a:rPr>
              <a:t>→d 		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+mn-ea"/>
              <a:ea typeface="+mn-ea"/>
              <a:cs typeface="+mn-cs"/>
            </a:endParaRPr>
          </a:p>
          <a:p>
            <a:endParaRPr lang="en-US" altLang="zh-CN" sz="3000" dirty="0">
              <a:latin typeface="+mn-ea"/>
              <a:ea typeface="+mn-ea"/>
            </a:endParaRPr>
          </a:p>
          <a:p>
            <a:r>
              <a:rPr lang="zh-CN" altLang="en-US" sz="2800" dirty="0"/>
              <a:t>消除间接左递归后，是</a:t>
            </a:r>
            <a:r>
              <a:rPr lang="en-US" altLang="zh-CN" sz="2800" dirty="0"/>
              <a:t>LL(1)</a:t>
            </a:r>
            <a:r>
              <a:rPr lang="zh-CN" altLang="en-US" sz="2800" dirty="0"/>
              <a:t>文法吗？</a:t>
            </a:r>
            <a:endParaRPr lang="en-US" altLang="zh-CN" sz="2800" dirty="0"/>
          </a:p>
          <a:p>
            <a:r>
              <a:rPr lang="zh-CN" altLang="en-US" sz="2800" dirty="0"/>
              <a:t>有没有消除递归？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5CA4BF-6D51-4A8F-82AB-EA4CD5DCBD71}"/>
              </a:ext>
            </a:extLst>
          </p:cNvPr>
          <p:cNvSpPr txBox="1"/>
          <p:nvPr/>
        </p:nvSpPr>
        <p:spPr>
          <a:xfrm>
            <a:off x="4489312" y="2418379"/>
            <a:ext cx="2302767" cy="2527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lvl="1" indent="-457200" algn="just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A→aB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914400" marR="0" lvl="1" indent="-457200" algn="just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A→Bb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914400" marR="0" lvl="1" indent="-457200" algn="just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B→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aB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c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914400" lvl="1" indent="-457200" algn="just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+mj-ea"/>
              <a:buAutoNum type="circleNumDbPlain"/>
              <a:defRPr/>
            </a:pPr>
            <a:r>
              <a:rPr lang="en-US" altLang="zh-CN" sz="2400" dirty="0" err="1">
                <a:solidFill>
                  <a:srgbClr val="0000FF"/>
                </a:solidFill>
                <a:latin typeface="微软雅黑"/>
              </a:rPr>
              <a:t>B→</a:t>
            </a:r>
            <a:r>
              <a:rPr lang="en-US" altLang="zh-CN" sz="2400" dirty="0" err="1">
                <a:solidFill>
                  <a:srgbClr val="C00000"/>
                </a:solidFill>
                <a:latin typeface="微软雅黑"/>
              </a:rPr>
              <a:t>Bb</a:t>
            </a:r>
            <a:r>
              <a:rPr lang="en-US" altLang="zh-CN" sz="2400" dirty="0" err="1">
                <a:solidFill>
                  <a:srgbClr val="0000FF"/>
                </a:solidFill>
                <a:latin typeface="微软雅黑"/>
              </a:rPr>
              <a:t>c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914400" marR="0" lvl="1" indent="-457200" algn="just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B→d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71D7A783-9830-4E69-9621-74B586E6ACFA}"/>
              </a:ext>
            </a:extLst>
          </p:cNvPr>
          <p:cNvSpPr/>
          <p:nvPr/>
        </p:nvSpPr>
        <p:spPr bwMode="auto">
          <a:xfrm>
            <a:off x="4148487" y="3429000"/>
            <a:ext cx="457200" cy="361431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F00CE82-B7DA-43CA-8948-29CC40B9FABE}"/>
              </a:ext>
            </a:extLst>
          </p:cNvPr>
          <p:cNvSpPr txBox="1"/>
          <p:nvPr/>
        </p:nvSpPr>
        <p:spPr>
          <a:xfrm>
            <a:off x="7655745" y="2401757"/>
            <a:ext cx="2528652" cy="3038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algn="just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+mj-ea"/>
              <a:buAutoNum type="circleNumDbPlain"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A→aB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914400" lvl="1" indent="-457200" algn="just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+mj-ea"/>
              <a:buAutoNum type="circleNumDbPlain"/>
              <a:defRPr/>
            </a:pPr>
            <a:r>
              <a:rPr lang="en-US" altLang="zh-CN" sz="2400" dirty="0" err="1">
                <a:solidFill>
                  <a:srgbClr val="0000FF"/>
                </a:solidFill>
                <a:latin typeface="微软雅黑"/>
              </a:rPr>
              <a:t>A→Bb</a:t>
            </a:r>
            <a:endParaRPr lang="en-US" altLang="zh-CN" sz="2400" dirty="0">
              <a:solidFill>
                <a:srgbClr val="0000FF"/>
              </a:solidFill>
              <a:latin typeface="微软雅黑"/>
            </a:endParaRPr>
          </a:p>
          <a:p>
            <a:pPr marL="914400" lvl="1" indent="-457200" algn="just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+mj-ea"/>
              <a:buAutoNum type="circleNumDbPlain"/>
              <a:defRPr/>
            </a:pP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</a:rPr>
              <a:t>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→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aBc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</a:rPr>
              <a:t>B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914400" lvl="1" indent="-457200" algn="just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+mj-ea"/>
              <a:buAutoNum type="circleNumDbPlain"/>
              <a:defRPr/>
            </a:pPr>
            <a:r>
              <a:rPr lang="en-US" altLang="zh-CN" sz="2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</a:rPr>
              <a:t>B</a:t>
            </a:r>
            <a:r>
              <a:rPr lang="en-US" altLang="zh-CN" sz="2400" dirty="0" err="1">
                <a:solidFill>
                  <a:srgbClr val="C00000"/>
                </a:solidFill>
                <a:latin typeface="微软雅黑"/>
              </a:rPr>
              <a:t>→</a:t>
            </a:r>
            <a:r>
              <a:rPr lang="en-US" altLang="zh-CN" sz="2400" dirty="0" err="1">
                <a:solidFill>
                  <a:srgbClr val="0000FF"/>
                </a:solidFill>
                <a:latin typeface="微软雅黑"/>
              </a:rPr>
              <a:t>d</a:t>
            </a:r>
            <a:r>
              <a:rPr lang="en-US" altLang="zh-CN" sz="2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</a:rPr>
              <a:t>B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endParaRPr lang="en-US" altLang="zh-CN" sz="2400" kern="0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 algn="just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+mj-ea"/>
              <a:buAutoNum type="circleNumDbPlain"/>
              <a:defRPr/>
            </a:pP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</a:rPr>
              <a:t>B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lang="en-US" altLang="zh-CN" sz="2400" dirty="0">
                <a:solidFill>
                  <a:srgbClr val="C00000"/>
                </a:solidFill>
                <a:latin typeface="微软雅黑"/>
              </a:rPr>
              <a:t>→</a:t>
            </a:r>
            <a:r>
              <a:rPr lang="en-US" altLang="zh-CN" sz="2400" dirty="0" err="1">
                <a:solidFill>
                  <a:srgbClr val="0000FF"/>
                </a:solidFill>
                <a:latin typeface="微软雅黑"/>
              </a:rPr>
              <a:t>bc</a:t>
            </a:r>
            <a:r>
              <a:rPr lang="en-US" altLang="zh-CN" sz="2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</a:rPr>
              <a:t>B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endParaRPr lang="en-US" altLang="zh-CN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5000"/>
                  </a:srgbClr>
                </a:outerShdw>
              </a:effectLst>
              <a:latin typeface="+mn-ea"/>
            </a:endParaRPr>
          </a:p>
          <a:p>
            <a:pPr marL="914400" lvl="1" indent="-457200" algn="just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+mj-ea"/>
              <a:buAutoNum type="circleNumDbPlain"/>
              <a:defRPr/>
            </a:pP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</a:rPr>
              <a:t>B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lang="en-US" altLang="zh-CN" sz="2400" dirty="0">
                <a:solidFill>
                  <a:srgbClr val="C00000"/>
                </a:solidFill>
                <a:latin typeface="微软雅黑"/>
              </a:rPr>
              <a:t>→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 Ɛ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71E36561-E49E-4F65-89A1-998E7ADC350E}"/>
              </a:ext>
            </a:extLst>
          </p:cNvPr>
          <p:cNvSpPr/>
          <p:nvPr/>
        </p:nvSpPr>
        <p:spPr bwMode="auto">
          <a:xfrm>
            <a:off x="7427145" y="3428999"/>
            <a:ext cx="457200" cy="361431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10" name="星形: 十二角 9">
            <a:extLst>
              <a:ext uri="{FF2B5EF4-FFF2-40B4-BE49-F238E27FC236}">
                <a16:creationId xmlns:a16="http://schemas.microsoft.com/office/drawing/2014/main" id="{B8574BAB-4B88-48EC-B169-2E5B58EA3B7B}"/>
              </a:ext>
            </a:extLst>
          </p:cNvPr>
          <p:cNvSpPr/>
          <p:nvPr/>
        </p:nvSpPr>
        <p:spPr>
          <a:xfrm>
            <a:off x="7868501" y="932177"/>
            <a:ext cx="1151384" cy="978883"/>
          </a:xfrm>
          <a:prstGeom prst="star12">
            <a:avLst/>
          </a:prstGeom>
          <a:solidFill>
            <a:srgbClr val="0E7C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B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376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56DEE-ECBA-4BB1-B7D7-0A3E9D80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0299B2-3129-493D-AC4B-13C5CBA13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49749" cy="563702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800" dirty="0"/>
              <a:t>消除文法中一切左递归的算法</a:t>
            </a:r>
            <a:r>
              <a:rPr lang="en-US" altLang="zh-CN" dirty="0"/>
              <a:t>(</a:t>
            </a:r>
            <a:r>
              <a:rPr lang="zh-CN" altLang="en-US" dirty="0"/>
              <a:t>无有害规则</a:t>
            </a:r>
            <a:r>
              <a:rPr lang="en-US" altLang="zh-CN" dirty="0"/>
              <a:t>,</a:t>
            </a:r>
            <a:r>
              <a:rPr lang="zh-CN" altLang="en-US" dirty="0"/>
              <a:t>无空产生式</a:t>
            </a:r>
            <a:r>
              <a:rPr lang="en-US" altLang="zh-CN" dirty="0"/>
              <a:t>)</a:t>
            </a:r>
          </a:p>
          <a:p>
            <a:pPr marL="457200" lvl="1" indent="0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将</a:t>
            </a:r>
            <a:r>
              <a:rPr lang="en-US" altLang="zh-CN" sz="2400" dirty="0">
                <a:solidFill>
                  <a:schemeClr val="tx1"/>
                </a:solidFill>
              </a:rPr>
              <a:t>V</a:t>
            </a:r>
            <a:r>
              <a:rPr lang="en-US" altLang="zh-CN" sz="2400" baseline="-25000" dirty="0">
                <a:solidFill>
                  <a:schemeClr val="tx1"/>
                </a:solidFill>
              </a:rPr>
              <a:t>N</a:t>
            </a:r>
            <a:r>
              <a:rPr lang="zh-CN" altLang="en-US" sz="2400" dirty="0">
                <a:solidFill>
                  <a:schemeClr val="tx1"/>
                </a:solidFill>
              </a:rPr>
              <a:t>中的</a:t>
            </a:r>
            <a:r>
              <a:rPr lang="en-US" altLang="zh-CN" sz="2400" dirty="0">
                <a:solidFill>
                  <a:schemeClr val="tx1"/>
                </a:solidFill>
              </a:rPr>
              <a:t>(</a:t>
            </a:r>
            <a:r>
              <a:rPr lang="zh-CN" altLang="en-US" sz="2400" dirty="0">
                <a:solidFill>
                  <a:schemeClr val="tx1"/>
                </a:solidFill>
              </a:rPr>
              <a:t>非终结</a:t>
            </a:r>
            <a:r>
              <a:rPr lang="en-US" altLang="zh-CN" sz="2400" dirty="0">
                <a:solidFill>
                  <a:schemeClr val="tx1"/>
                </a:solidFill>
              </a:rPr>
              <a:t>)</a:t>
            </a:r>
            <a:r>
              <a:rPr lang="zh-CN" altLang="en-US" sz="2400" dirty="0">
                <a:solidFill>
                  <a:schemeClr val="tx1"/>
                </a:solidFill>
              </a:rPr>
              <a:t>符号按任意顺序线性排列，如：</a:t>
            </a:r>
            <a:r>
              <a:rPr lang="en-US" altLang="zh-CN" sz="2400" dirty="0">
                <a:solidFill>
                  <a:schemeClr val="tx1"/>
                </a:solidFill>
              </a:rPr>
              <a:t>A</a:t>
            </a:r>
            <a:r>
              <a:rPr lang="en-US" altLang="zh-CN" sz="2400" baseline="-25000" dirty="0">
                <a:solidFill>
                  <a:schemeClr val="tx1"/>
                </a:solidFill>
              </a:rPr>
              <a:t>1</a:t>
            </a:r>
            <a:r>
              <a:rPr lang="zh-CN" altLang="en-US" sz="2400" dirty="0">
                <a:solidFill>
                  <a:schemeClr val="tx1"/>
                </a:solidFill>
              </a:rPr>
              <a:t>， </a:t>
            </a:r>
            <a:r>
              <a:rPr lang="en-US" altLang="zh-CN" sz="2400" dirty="0">
                <a:solidFill>
                  <a:schemeClr val="tx1"/>
                </a:solidFill>
              </a:rPr>
              <a:t>A</a:t>
            </a:r>
            <a:r>
              <a:rPr lang="en-US" altLang="zh-CN" sz="2400" baseline="-25000" dirty="0">
                <a:solidFill>
                  <a:schemeClr val="tx1"/>
                </a:solidFill>
              </a:rPr>
              <a:t>2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…, A</a:t>
            </a:r>
            <a:r>
              <a:rPr lang="en-US" altLang="zh-CN" sz="2400" baseline="-25000" dirty="0">
                <a:solidFill>
                  <a:schemeClr val="tx1"/>
                </a:solidFill>
              </a:rPr>
              <a:t>n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for(</a:t>
            </a:r>
            <a:r>
              <a:rPr lang="en-US" altLang="zh-CN" sz="2400" dirty="0" err="1">
                <a:solidFill>
                  <a:schemeClr val="tx1"/>
                </a:solidFill>
              </a:rPr>
              <a:t>i</a:t>
            </a:r>
            <a:r>
              <a:rPr lang="en-US" altLang="zh-CN" sz="2400" dirty="0">
                <a:solidFill>
                  <a:schemeClr val="tx1"/>
                </a:solidFill>
              </a:rPr>
              <a:t>=1; </a:t>
            </a:r>
            <a:r>
              <a:rPr lang="en-US" altLang="zh-CN" sz="2400" dirty="0" err="1">
                <a:solidFill>
                  <a:schemeClr val="tx1"/>
                </a:solidFill>
              </a:rPr>
              <a:t>i</a:t>
            </a:r>
            <a:r>
              <a:rPr lang="en-US" altLang="zh-CN" sz="2400" dirty="0">
                <a:solidFill>
                  <a:schemeClr val="tx1"/>
                </a:solidFill>
              </a:rPr>
              <a:t>&lt;=n; </a:t>
            </a:r>
            <a:r>
              <a:rPr lang="en-US" altLang="zh-CN" sz="2400" dirty="0" err="1">
                <a:solidFill>
                  <a:schemeClr val="tx1"/>
                </a:solidFill>
              </a:rPr>
              <a:t>i</a:t>
            </a:r>
            <a:r>
              <a:rPr lang="en-US" altLang="zh-CN" sz="2400" dirty="0">
                <a:solidFill>
                  <a:schemeClr val="tx1"/>
                </a:solidFill>
              </a:rPr>
              <a:t>++){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	for(j=1; j&lt;=i-1; </a:t>
            </a:r>
            <a:r>
              <a:rPr lang="en-US" altLang="zh-CN" sz="2400" dirty="0" err="1">
                <a:solidFill>
                  <a:schemeClr val="tx1"/>
                </a:solidFill>
              </a:rPr>
              <a:t>j++</a:t>
            </a:r>
            <a:r>
              <a:rPr lang="en-US" altLang="zh-CN" sz="2400" dirty="0">
                <a:solidFill>
                  <a:schemeClr val="tx1"/>
                </a:solidFill>
              </a:rPr>
              <a:t>)  {	//</a:t>
            </a:r>
            <a:r>
              <a:rPr lang="zh-CN" altLang="en-US" sz="2400" dirty="0">
                <a:solidFill>
                  <a:schemeClr val="tx1"/>
                </a:solidFill>
              </a:rPr>
              <a:t>以</a:t>
            </a:r>
            <a:r>
              <a:rPr lang="en-US" altLang="zh-CN" sz="2400" dirty="0">
                <a:solidFill>
                  <a:schemeClr val="tx1"/>
                </a:solidFill>
              </a:rPr>
              <a:t>A</a:t>
            </a:r>
            <a:r>
              <a:rPr lang="en-US" altLang="zh-CN" sz="2400" baseline="-25000" dirty="0">
                <a:solidFill>
                  <a:schemeClr val="tx1"/>
                </a:solidFill>
              </a:rPr>
              <a:t>1</a:t>
            </a:r>
            <a:r>
              <a:rPr lang="zh-CN" altLang="en-US" sz="2400" dirty="0">
                <a:solidFill>
                  <a:schemeClr val="tx1"/>
                </a:solidFill>
              </a:rPr>
              <a:t>， </a:t>
            </a:r>
            <a:r>
              <a:rPr lang="en-US" altLang="zh-CN" sz="2400" dirty="0">
                <a:solidFill>
                  <a:schemeClr val="tx1"/>
                </a:solidFill>
              </a:rPr>
              <a:t>A</a:t>
            </a:r>
            <a:r>
              <a:rPr lang="en-US" altLang="zh-CN" sz="2400" baseline="-25000" dirty="0">
                <a:solidFill>
                  <a:schemeClr val="tx1"/>
                </a:solidFill>
              </a:rPr>
              <a:t>2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…, A</a:t>
            </a:r>
            <a:r>
              <a:rPr lang="en-US" altLang="zh-CN" sz="2400" baseline="-25000" dirty="0">
                <a:solidFill>
                  <a:schemeClr val="tx1"/>
                </a:solidFill>
              </a:rPr>
              <a:t>i-1</a:t>
            </a:r>
            <a:r>
              <a:rPr lang="zh-CN" altLang="en-US" sz="2400" dirty="0">
                <a:solidFill>
                  <a:schemeClr val="tx1"/>
                </a:solidFill>
              </a:rPr>
              <a:t>的产生式代入</a:t>
            </a:r>
            <a:r>
              <a:rPr lang="en-US" altLang="zh-CN" sz="2400" dirty="0">
                <a:solidFill>
                  <a:schemeClr val="tx1"/>
                </a:solidFill>
              </a:rPr>
              <a:t>A</a:t>
            </a:r>
            <a:r>
              <a:rPr lang="en-US" altLang="zh-CN" sz="2400" baseline="-25000" dirty="0">
                <a:solidFill>
                  <a:schemeClr val="tx1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产生式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		</a:t>
            </a:r>
            <a:r>
              <a:rPr lang="zh-CN" altLang="en-US" sz="2400" dirty="0">
                <a:solidFill>
                  <a:schemeClr val="tx1"/>
                </a:solidFill>
              </a:rPr>
              <a:t>若</a:t>
            </a:r>
            <a:r>
              <a:rPr lang="en-US" altLang="zh-CN" sz="2400" dirty="0" err="1">
                <a:solidFill>
                  <a:schemeClr val="tx1"/>
                </a:solidFill>
              </a:rPr>
              <a:t>A</a:t>
            </a:r>
            <a:r>
              <a:rPr lang="en-US" altLang="zh-CN" sz="2400" baseline="-25000" dirty="0" err="1">
                <a:solidFill>
                  <a:schemeClr val="tx1"/>
                </a:solidFill>
              </a:rPr>
              <a:t>j</a:t>
            </a:r>
            <a:r>
              <a:rPr lang="zh-CN" altLang="en-US" sz="2400" dirty="0">
                <a:solidFill>
                  <a:schemeClr val="tx1"/>
                </a:solidFill>
              </a:rPr>
              <a:t>的产生式为：</a:t>
            </a:r>
            <a:r>
              <a:rPr lang="en-US" altLang="zh-CN" sz="2400" dirty="0" err="1">
                <a:solidFill>
                  <a:schemeClr val="tx1"/>
                </a:solidFill>
              </a:rPr>
              <a:t>A</a:t>
            </a:r>
            <a:r>
              <a:rPr lang="en-US" altLang="zh-CN" sz="2400" baseline="-25000" dirty="0" err="1">
                <a:solidFill>
                  <a:schemeClr val="tx1"/>
                </a:solidFill>
              </a:rPr>
              <a:t>j</a:t>
            </a:r>
            <a:r>
              <a:rPr lang="en-US" altLang="zh-CN" sz="2400" dirty="0">
                <a:solidFill>
                  <a:schemeClr val="tx1"/>
                </a:solidFill>
              </a:rPr>
              <a:t>→</a:t>
            </a:r>
            <a:r>
              <a:rPr lang="el-GR" altLang="zh-CN" sz="2400" dirty="0">
                <a:solidFill>
                  <a:schemeClr val="tx1"/>
                </a:solidFill>
              </a:rPr>
              <a:t>δ</a:t>
            </a:r>
            <a:r>
              <a:rPr lang="el-GR" altLang="zh-CN" sz="2400" baseline="-25000" dirty="0">
                <a:solidFill>
                  <a:schemeClr val="tx1"/>
                </a:solidFill>
              </a:rPr>
              <a:t>1</a:t>
            </a:r>
            <a:r>
              <a:rPr lang="el-GR" altLang="zh-CN" sz="2400" dirty="0">
                <a:solidFill>
                  <a:schemeClr val="tx1"/>
                </a:solidFill>
              </a:rPr>
              <a:t>| δ</a:t>
            </a:r>
            <a:r>
              <a:rPr lang="el-GR" altLang="zh-CN" sz="2400" baseline="-25000" dirty="0">
                <a:solidFill>
                  <a:schemeClr val="tx1"/>
                </a:solidFill>
              </a:rPr>
              <a:t>2</a:t>
            </a:r>
            <a:r>
              <a:rPr lang="el-GR" altLang="zh-CN" sz="2400" dirty="0">
                <a:solidFill>
                  <a:schemeClr val="tx1"/>
                </a:solidFill>
              </a:rPr>
              <a:t>| … | δ</a:t>
            </a:r>
            <a:r>
              <a:rPr lang="en-US" altLang="zh-CN" sz="2400" baseline="-25000" dirty="0">
                <a:solidFill>
                  <a:schemeClr val="tx1"/>
                </a:solidFill>
              </a:rPr>
              <a:t>k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		</a:t>
            </a:r>
            <a:r>
              <a:rPr lang="zh-CN" altLang="en-US" sz="2400" dirty="0">
                <a:solidFill>
                  <a:schemeClr val="tx1"/>
                </a:solidFill>
              </a:rPr>
              <a:t>则形如</a:t>
            </a:r>
            <a:r>
              <a:rPr lang="en-US" altLang="zh-CN" sz="2400" dirty="0" err="1">
                <a:solidFill>
                  <a:schemeClr val="tx1"/>
                </a:solidFill>
              </a:rPr>
              <a:t>A</a:t>
            </a:r>
            <a:r>
              <a:rPr lang="en-US" altLang="zh-CN" sz="2400" baseline="-25000" dirty="0" err="1">
                <a:solidFill>
                  <a:schemeClr val="tx1"/>
                </a:solidFill>
              </a:rPr>
              <a:t>i</a:t>
            </a:r>
            <a:r>
              <a:rPr lang="en-US" altLang="zh-CN" sz="2400" dirty="0" err="1">
                <a:solidFill>
                  <a:schemeClr val="tx1"/>
                </a:solidFill>
              </a:rPr>
              <a:t>→A</a:t>
            </a:r>
            <a:r>
              <a:rPr lang="en-US" altLang="zh-CN" sz="2400" baseline="-25000" dirty="0" err="1">
                <a:solidFill>
                  <a:schemeClr val="tx1"/>
                </a:solidFill>
              </a:rPr>
              <a:t>j</a:t>
            </a: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el-GR" altLang="zh-CN" sz="2400" dirty="0">
                <a:solidFill>
                  <a:schemeClr val="tx1"/>
                </a:solidFill>
              </a:rPr>
              <a:t>γ</a:t>
            </a:r>
            <a:r>
              <a:rPr lang="zh-CN" altLang="en-US" sz="2400" dirty="0">
                <a:solidFill>
                  <a:schemeClr val="tx1"/>
                </a:solidFill>
              </a:rPr>
              <a:t>的产生式变为：</a:t>
            </a:r>
            <a:r>
              <a:rPr lang="en-US" altLang="zh-CN" sz="2400" dirty="0">
                <a:solidFill>
                  <a:schemeClr val="tx1"/>
                </a:solidFill>
              </a:rPr>
              <a:t>A</a:t>
            </a:r>
            <a:r>
              <a:rPr lang="en-US" altLang="zh-CN" sz="2400" baseline="-25000" dirty="0">
                <a:solidFill>
                  <a:schemeClr val="tx1"/>
                </a:solidFill>
              </a:rPr>
              <a:t>i</a:t>
            </a:r>
            <a:r>
              <a:rPr lang="en-US" altLang="zh-CN" sz="2400" dirty="0">
                <a:solidFill>
                  <a:schemeClr val="tx1"/>
                </a:solidFill>
              </a:rPr>
              <a:t>→</a:t>
            </a:r>
            <a:r>
              <a:rPr lang="el-GR" altLang="zh-CN" sz="2400" dirty="0">
                <a:solidFill>
                  <a:schemeClr val="tx1"/>
                </a:solidFill>
              </a:rPr>
              <a:t>δ</a:t>
            </a:r>
            <a:r>
              <a:rPr lang="el-GR" altLang="zh-CN" sz="2400" baseline="-25000" dirty="0">
                <a:solidFill>
                  <a:schemeClr val="tx1"/>
                </a:solidFill>
              </a:rPr>
              <a:t>1</a:t>
            </a:r>
            <a:r>
              <a:rPr lang="el-GR" altLang="zh-CN" sz="2400" dirty="0">
                <a:solidFill>
                  <a:schemeClr val="tx1"/>
                </a:solidFill>
              </a:rPr>
              <a:t> γ| δ</a:t>
            </a:r>
            <a:r>
              <a:rPr lang="el-GR" altLang="zh-CN" sz="2400" baseline="-25000" dirty="0">
                <a:solidFill>
                  <a:schemeClr val="tx1"/>
                </a:solidFill>
              </a:rPr>
              <a:t>2</a:t>
            </a:r>
            <a:r>
              <a:rPr lang="el-GR" altLang="zh-CN" sz="2400" dirty="0">
                <a:solidFill>
                  <a:schemeClr val="tx1"/>
                </a:solidFill>
              </a:rPr>
              <a:t> γ| … |δ</a:t>
            </a:r>
            <a:r>
              <a:rPr lang="en-US" altLang="zh-CN" sz="2400" baseline="-25000" dirty="0">
                <a:solidFill>
                  <a:schemeClr val="tx1"/>
                </a:solidFill>
              </a:rPr>
              <a:t>k</a:t>
            </a: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el-GR" altLang="zh-CN" sz="2400" dirty="0">
                <a:solidFill>
                  <a:schemeClr val="tx1"/>
                </a:solidFill>
              </a:rPr>
              <a:t>γ</a:t>
            </a:r>
          </a:p>
          <a:p>
            <a:pPr marL="457200" lvl="1" indent="0">
              <a:buNone/>
            </a:pPr>
            <a:r>
              <a:rPr lang="el-GR" altLang="zh-CN" sz="2400" dirty="0">
                <a:solidFill>
                  <a:schemeClr val="tx1"/>
                </a:solidFill>
              </a:rPr>
              <a:t>	}</a:t>
            </a:r>
          </a:p>
          <a:p>
            <a:pPr marL="457200" lvl="1" indent="0">
              <a:buNone/>
            </a:pPr>
            <a:r>
              <a:rPr lang="el-GR" altLang="zh-CN" sz="2400" dirty="0">
                <a:solidFill>
                  <a:schemeClr val="tx1"/>
                </a:solidFill>
              </a:rPr>
              <a:t>	</a:t>
            </a:r>
            <a:r>
              <a:rPr lang="zh-CN" altLang="en-US" sz="2400" dirty="0">
                <a:solidFill>
                  <a:schemeClr val="tx1"/>
                </a:solidFill>
              </a:rPr>
              <a:t>消除</a:t>
            </a:r>
            <a:r>
              <a:rPr lang="en-US" altLang="zh-CN" sz="2400" dirty="0">
                <a:solidFill>
                  <a:schemeClr val="tx1"/>
                </a:solidFill>
              </a:rPr>
              <a:t>A</a:t>
            </a:r>
            <a:r>
              <a:rPr lang="en-US" altLang="zh-CN" sz="2400" baseline="-25000" dirty="0">
                <a:solidFill>
                  <a:schemeClr val="tx1"/>
                </a:solidFill>
              </a:rPr>
              <a:t>i</a:t>
            </a:r>
            <a:r>
              <a:rPr lang="zh-CN" altLang="en-US" sz="2400" dirty="0">
                <a:solidFill>
                  <a:schemeClr val="tx1"/>
                </a:solidFill>
              </a:rPr>
              <a:t>的直接左递归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删除无用产生式</a:t>
            </a:r>
          </a:p>
        </p:txBody>
      </p:sp>
    </p:spTree>
    <p:extLst>
      <p:ext uri="{BB962C8B-B14F-4D97-AF65-F5344CB8AC3E}">
        <p14:creationId xmlns:p14="http://schemas.microsoft.com/office/powerpoint/2010/main" val="4023085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D3B829-F4AB-404A-9E42-1E24A4AAA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E9B1E1-843A-401F-969C-C876D654C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570" y="846511"/>
            <a:ext cx="11442240" cy="5657623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4.12 </a:t>
            </a:r>
            <a:r>
              <a:rPr lang="zh-CN" altLang="en-US" sz="2800" dirty="0"/>
              <a:t>文法</a:t>
            </a:r>
            <a:r>
              <a:rPr lang="en-US" altLang="zh-CN" sz="2800" dirty="0"/>
              <a:t>G[S],</a:t>
            </a:r>
            <a:r>
              <a:rPr lang="zh-CN" altLang="en-US" sz="2800" dirty="0"/>
              <a:t>试消除其左递归：</a:t>
            </a:r>
            <a:endParaRPr lang="en-US" altLang="zh-CN" sz="2800" dirty="0"/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(1)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S→Qc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c     (2) 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Q→Rb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b     (3)  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R→Sa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a </a:t>
            </a:r>
          </a:p>
          <a:p>
            <a:r>
              <a:rPr lang="zh-CN" altLang="en-US" sz="2400" dirty="0"/>
              <a:t>非终结符排序</a:t>
            </a:r>
            <a:r>
              <a:rPr lang="en-US" altLang="zh-CN" sz="2400" dirty="0"/>
              <a:t>: S, Q, R</a:t>
            </a:r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无直接左递归，</a:t>
            </a:r>
            <a:r>
              <a:rPr lang="en-US" altLang="zh-CN" sz="2400" dirty="0"/>
              <a:t>Q</a:t>
            </a:r>
            <a:r>
              <a:rPr lang="zh-CN" altLang="en-US" sz="2400" dirty="0"/>
              <a:t>右部无</a:t>
            </a:r>
            <a:r>
              <a:rPr lang="en-US" altLang="zh-CN" sz="2400" dirty="0"/>
              <a:t>S</a:t>
            </a:r>
            <a:r>
              <a:rPr lang="zh-CN" altLang="en-US" sz="2400" dirty="0"/>
              <a:t>，亦没有直接左递归</a:t>
            </a:r>
            <a:endParaRPr lang="en-US" altLang="zh-CN" sz="2400" dirty="0"/>
          </a:p>
          <a:p>
            <a:r>
              <a:rPr lang="en-US" altLang="zh-CN" sz="2400" dirty="0"/>
              <a:t>R</a:t>
            </a:r>
            <a:r>
              <a:rPr lang="zh-CN" altLang="en-US" sz="2400" dirty="0"/>
              <a:t>右部含</a:t>
            </a:r>
            <a:r>
              <a:rPr lang="en-US" altLang="zh-CN" sz="2400" dirty="0"/>
              <a:t>S,</a:t>
            </a:r>
            <a:r>
              <a:rPr lang="zh-CN" altLang="en-US" sz="2400" dirty="0"/>
              <a:t>代入</a:t>
            </a:r>
            <a:r>
              <a:rPr lang="en-US" altLang="zh-CN" sz="2400" dirty="0"/>
              <a:t>S</a:t>
            </a:r>
            <a:r>
              <a:rPr lang="zh-CN" altLang="en-US" sz="2400" dirty="0"/>
              <a:t>的产生式</a:t>
            </a:r>
            <a:r>
              <a:rPr lang="en-US" altLang="zh-CN" sz="2400" dirty="0"/>
              <a:t>(1</a:t>
            </a:r>
            <a:r>
              <a:rPr lang="zh-CN" altLang="en-US" sz="2400" dirty="0"/>
              <a:t>代入</a:t>
            </a:r>
            <a:r>
              <a:rPr lang="en-US" altLang="zh-CN" sz="2400" dirty="0"/>
              <a:t>3)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0" indent="0">
              <a:buNone/>
            </a:pP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(1)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S→Qc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c     (2) 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Q→Rb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b   (3)   R→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Qc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 | a</a:t>
            </a:r>
            <a:endParaRPr lang="en-US" altLang="zh-CN" sz="2400" dirty="0"/>
          </a:p>
          <a:p>
            <a:r>
              <a:rPr lang="en-US" altLang="zh-CN" sz="2400" dirty="0"/>
              <a:t>R</a:t>
            </a:r>
            <a:r>
              <a:rPr lang="zh-CN" altLang="en-US" sz="2400" dirty="0"/>
              <a:t>的右部含</a:t>
            </a:r>
            <a:r>
              <a:rPr lang="en-US" altLang="zh-CN" sz="2400" dirty="0"/>
              <a:t>Q,</a:t>
            </a:r>
            <a:r>
              <a:rPr lang="zh-CN" altLang="en-US" sz="2400" dirty="0"/>
              <a:t>代入</a:t>
            </a:r>
            <a:r>
              <a:rPr lang="en-US" altLang="zh-CN" sz="2400" dirty="0"/>
              <a:t>Q</a:t>
            </a:r>
            <a:r>
              <a:rPr lang="zh-CN" altLang="en-US" sz="2400" dirty="0"/>
              <a:t>的产生式（</a:t>
            </a:r>
            <a:r>
              <a:rPr lang="en-US" altLang="zh-CN" sz="2400" dirty="0"/>
              <a:t>2</a:t>
            </a:r>
            <a:r>
              <a:rPr lang="zh-CN" altLang="en-US" sz="2400" dirty="0"/>
              <a:t>代入</a:t>
            </a:r>
            <a:r>
              <a:rPr lang="en-US" altLang="zh-CN" sz="2400" dirty="0"/>
              <a:t>3):</a:t>
            </a:r>
          </a:p>
          <a:p>
            <a:pPr marL="0" indent="0">
              <a:buNone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(1)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S→Qc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c     (2) 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Q→Rb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b  (3)   R→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Rb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 | a</a:t>
            </a:r>
            <a:endParaRPr lang="en-US" altLang="zh-CN" sz="2400" dirty="0"/>
          </a:p>
          <a:p>
            <a:r>
              <a:rPr lang="zh-CN" altLang="en-US" sz="2400" dirty="0"/>
              <a:t>对产生</a:t>
            </a:r>
            <a:r>
              <a:rPr lang="en-US" altLang="zh-CN" sz="2400" dirty="0"/>
              <a:t>(3)</a:t>
            </a:r>
            <a:r>
              <a:rPr lang="zh-CN" altLang="en-US" sz="2400" dirty="0"/>
              <a:t>消除直接左递归</a:t>
            </a:r>
            <a:r>
              <a:rPr lang="en-US" altLang="zh-CN" sz="2400" dirty="0"/>
              <a:t>:</a:t>
            </a:r>
          </a:p>
          <a:p>
            <a:pPr marL="0" indent="0">
              <a:buNone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(1)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S→Qc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c     (2) 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Q→Rb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b   (3)   R→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R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R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R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lang="en-US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altLang="zh-CN" sz="2400" kern="0" dirty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(4)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R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lang="en-US" altLang="zh-CN" sz="2400" kern="0" dirty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R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 Ɛ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sp>
        <p:nvSpPr>
          <p:cNvPr id="5" name="星形: 十二角 4">
            <a:extLst>
              <a:ext uri="{FF2B5EF4-FFF2-40B4-BE49-F238E27FC236}">
                <a16:creationId xmlns:a16="http://schemas.microsoft.com/office/drawing/2014/main" id="{3A4656BC-769F-4E30-BFE5-CF6E5E611F15}"/>
              </a:ext>
            </a:extLst>
          </p:cNvPr>
          <p:cNvSpPr/>
          <p:nvPr/>
        </p:nvSpPr>
        <p:spPr>
          <a:xfrm>
            <a:off x="7868501" y="932177"/>
            <a:ext cx="1151384" cy="978883"/>
          </a:xfrm>
          <a:prstGeom prst="star12">
            <a:avLst/>
          </a:prstGeom>
          <a:solidFill>
            <a:srgbClr val="0E7C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B1FE6B2-3E22-4A19-BFEF-97B8D18417C0}"/>
              </a:ext>
            </a:extLst>
          </p:cNvPr>
          <p:cNvSpPr txBox="1"/>
          <p:nvPr/>
        </p:nvSpPr>
        <p:spPr>
          <a:xfrm>
            <a:off x="10144974" y="5254476"/>
            <a:ext cx="1176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+mn-ea"/>
              </a:rPr>
              <a:t>LL(1)?</a:t>
            </a:r>
            <a:endParaRPr lang="zh-CN" altLang="en-US" sz="2800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934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D3B829-F4AB-404A-9E42-1E24A4AAA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E9B1E1-843A-401F-969C-C876D654C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569" y="846511"/>
            <a:ext cx="11688135" cy="5642223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4.12 </a:t>
            </a:r>
            <a:r>
              <a:rPr lang="zh-CN" altLang="en-US" sz="2800" dirty="0"/>
              <a:t>文法</a:t>
            </a:r>
            <a:r>
              <a:rPr lang="en-US" altLang="zh-CN" sz="2800" dirty="0"/>
              <a:t>G[S],</a:t>
            </a:r>
            <a:r>
              <a:rPr lang="zh-CN" altLang="en-US" sz="2800" dirty="0"/>
              <a:t>试消除其左递归：</a:t>
            </a:r>
            <a:endParaRPr lang="en-US" altLang="zh-CN" sz="2800" dirty="0"/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(1)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S→Qc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c     (2) 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Q→Rb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b     (3)  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R→Sa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a </a:t>
            </a:r>
          </a:p>
          <a:p>
            <a:r>
              <a:rPr lang="zh-CN" altLang="en-US" sz="2400" dirty="0"/>
              <a:t>非终结符排序</a:t>
            </a:r>
            <a:r>
              <a:rPr lang="en-US" altLang="zh-CN" sz="2400" dirty="0"/>
              <a:t>: R, Q, S</a:t>
            </a:r>
          </a:p>
          <a:p>
            <a:r>
              <a:rPr lang="en-US" altLang="zh-CN" sz="2400" dirty="0"/>
              <a:t>R</a:t>
            </a:r>
            <a:r>
              <a:rPr lang="zh-CN" altLang="en-US" sz="2400" dirty="0"/>
              <a:t>无直接左递归，</a:t>
            </a:r>
            <a:r>
              <a:rPr lang="en-US" altLang="zh-CN" sz="2400" dirty="0"/>
              <a:t>Q</a:t>
            </a:r>
            <a:r>
              <a:rPr lang="zh-CN" altLang="en-US" sz="2400" dirty="0"/>
              <a:t>右部含</a:t>
            </a:r>
            <a:r>
              <a:rPr lang="en-US" altLang="zh-CN" sz="2400" dirty="0"/>
              <a:t>R</a:t>
            </a:r>
            <a:r>
              <a:rPr lang="zh-CN" altLang="en-US" sz="2400" dirty="0"/>
              <a:t>，代入</a:t>
            </a:r>
            <a:r>
              <a:rPr lang="en-US" altLang="zh-CN" sz="2400" dirty="0"/>
              <a:t>R</a:t>
            </a:r>
            <a:r>
              <a:rPr lang="zh-CN" altLang="en-US" sz="2400" dirty="0"/>
              <a:t>的产生式</a:t>
            </a:r>
            <a:r>
              <a:rPr lang="en-US" altLang="zh-CN" sz="2400" dirty="0"/>
              <a:t>(3</a:t>
            </a:r>
            <a:r>
              <a:rPr lang="zh-CN" altLang="en-US" sz="2400" dirty="0"/>
              <a:t>代入</a:t>
            </a:r>
            <a:r>
              <a:rPr lang="en-US" altLang="zh-CN" sz="2400" dirty="0"/>
              <a:t>2):</a:t>
            </a:r>
          </a:p>
          <a:p>
            <a:pPr marL="0" indent="0">
              <a:buNone/>
            </a:pP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(1)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S→Qc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c     (2) 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Q→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Sa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 | b     (3)  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R→Sa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a </a:t>
            </a:r>
          </a:p>
          <a:p>
            <a:r>
              <a:rPr lang="en-US" altLang="zh-CN" sz="2400" dirty="0"/>
              <a:t>S</a:t>
            </a:r>
            <a:r>
              <a:rPr lang="zh-CN" altLang="en-US" sz="2400" dirty="0"/>
              <a:t>的右部含</a:t>
            </a:r>
            <a:r>
              <a:rPr lang="en-US" altLang="zh-CN" sz="2400" dirty="0"/>
              <a:t>Q,</a:t>
            </a:r>
            <a:r>
              <a:rPr lang="zh-CN" altLang="en-US" sz="2400" dirty="0"/>
              <a:t>代入</a:t>
            </a:r>
            <a:r>
              <a:rPr lang="en-US" altLang="zh-CN" sz="2400" dirty="0"/>
              <a:t>Q</a:t>
            </a:r>
            <a:r>
              <a:rPr lang="zh-CN" altLang="en-US" sz="2400" dirty="0"/>
              <a:t>的产生式（</a:t>
            </a:r>
            <a:r>
              <a:rPr lang="en-US" altLang="zh-CN" sz="2400" dirty="0"/>
              <a:t>2</a:t>
            </a:r>
            <a:r>
              <a:rPr lang="zh-CN" altLang="en-US" sz="2400" dirty="0"/>
              <a:t>代入</a:t>
            </a:r>
            <a:r>
              <a:rPr lang="en-US" altLang="zh-CN" sz="2400" dirty="0"/>
              <a:t>1):</a:t>
            </a:r>
          </a:p>
          <a:p>
            <a:pPr marL="0" indent="0">
              <a:buNone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(1)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S→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Sab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ab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c        (2) 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Q→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Sa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 | b     (3)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R→Sa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a</a:t>
            </a:r>
          </a:p>
          <a:p>
            <a:r>
              <a:rPr lang="zh-CN" altLang="en-US" sz="2400" dirty="0"/>
              <a:t>对产生</a:t>
            </a:r>
            <a:r>
              <a:rPr lang="en-US" altLang="zh-CN" sz="2400" dirty="0"/>
              <a:t>(1)</a:t>
            </a:r>
            <a:r>
              <a:rPr lang="zh-CN" altLang="en-US" sz="2400" dirty="0"/>
              <a:t>消除直接左递归</a:t>
            </a:r>
            <a:r>
              <a:rPr lang="en-US" altLang="zh-CN" sz="2400" dirty="0"/>
              <a:t>:</a:t>
            </a:r>
          </a:p>
          <a:p>
            <a:pPr marL="0" indent="0">
              <a:buNone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(1) S→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ab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 (2) 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S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→ </a:t>
            </a:r>
            <a:r>
              <a:rPr lang="en-US" altLang="zh-CN" sz="2400" dirty="0" err="1">
                <a:solidFill>
                  <a:srgbClr val="C00000"/>
                </a:solidFill>
                <a:latin typeface="+mn-ea"/>
                <a:ea typeface="+mn-ea"/>
              </a:rPr>
              <a:t>ab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  <a:ea typeface="+mn-ea"/>
              </a:rPr>
              <a:t>c</a:t>
            </a:r>
            <a:r>
              <a:rPr lang="en-US" altLang="zh-CN" sz="2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S</a:t>
            </a:r>
            <a:r>
              <a:rPr lang="zh-CN" altLang="zh-CN" sz="2400" kern="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′</a:t>
            </a:r>
            <a:r>
              <a:rPr lang="en-US" altLang="zh-CN" sz="2400" kern="0" dirty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|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 Ɛ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 (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3) 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Q→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Sa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 | b    (4)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R→Sa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| a</a:t>
            </a:r>
          </a:p>
          <a:p>
            <a:r>
              <a:rPr lang="en-US" altLang="zh-CN" sz="2400" dirty="0">
                <a:solidFill>
                  <a:srgbClr val="C00000"/>
                </a:solidFill>
                <a:latin typeface="+mn-ea"/>
              </a:rPr>
              <a:t>LL(1)?</a:t>
            </a:r>
            <a:endParaRPr lang="zh-CN" altLang="en-US" sz="2400" dirty="0">
              <a:solidFill>
                <a:srgbClr val="C00000"/>
              </a:solidFill>
              <a:latin typeface="+mn-ea"/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00FF"/>
              </a:solidFill>
            </a:endParaRPr>
          </a:p>
        </p:txBody>
      </p:sp>
      <p:sp>
        <p:nvSpPr>
          <p:cNvPr id="7" name="星形: 十二角 6">
            <a:extLst>
              <a:ext uri="{FF2B5EF4-FFF2-40B4-BE49-F238E27FC236}">
                <a16:creationId xmlns:a16="http://schemas.microsoft.com/office/drawing/2014/main" id="{9FAF3828-EFD0-4353-9FA2-778224AFEEE2}"/>
              </a:ext>
            </a:extLst>
          </p:cNvPr>
          <p:cNvSpPr/>
          <p:nvPr/>
        </p:nvSpPr>
        <p:spPr>
          <a:xfrm>
            <a:off x="7868501" y="932177"/>
            <a:ext cx="1151384" cy="978883"/>
          </a:xfrm>
          <a:prstGeom prst="star12">
            <a:avLst/>
          </a:prstGeom>
          <a:solidFill>
            <a:srgbClr val="0E7C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B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80E1F94-7075-BAA1-9BF7-C8CB038833F0}"/>
              </a:ext>
            </a:extLst>
          </p:cNvPr>
          <p:cNvSpPr/>
          <p:nvPr/>
        </p:nvSpPr>
        <p:spPr>
          <a:xfrm>
            <a:off x="6509085" y="5342021"/>
            <a:ext cx="4872790" cy="493295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不可达产生式</a:t>
            </a:r>
          </a:p>
        </p:txBody>
      </p:sp>
    </p:spTree>
    <p:extLst>
      <p:ext uri="{BB962C8B-B14F-4D97-AF65-F5344CB8AC3E}">
        <p14:creationId xmlns:p14="http://schemas.microsoft.com/office/powerpoint/2010/main" val="38111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4.1</a:t>
            </a:r>
            <a:r>
              <a:rPr lang="zh-CN" altLang="en-US" b="1" dirty="0"/>
              <a:t>　确定的自顶向下语法分析思想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4.2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文法的判别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</a:p>
          <a:p>
            <a:pPr>
              <a:lnSpc>
                <a:spcPct val="16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4.4</a:t>
            </a:r>
            <a:r>
              <a:rPr lang="zh-CN" altLang="en-US" b="1" u="sng" dirty="0">
                <a:solidFill>
                  <a:srgbClr val="C00000"/>
                </a:solidFill>
              </a:rPr>
              <a:t>　</a:t>
            </a:r>
            <a:r>
              <a:rPr lang="en-US" altLang="zh-CN" b="1" u="sng" dirty="0">
                <a:solidFill>
                  <a:srgbClr val="C00000"/>
                </a:solidFill>
              </a:rPr>
              <a:t>LL(1)</a:t>
            </a:r>
            <a:r>
              <a:rPr lang="zh-CN" altLang="en-US" b="1" u="sng" dirty="0">
                <a:solidFill>
                  <a:srgbClr val="C00000"/>
                </a:solidFill>
              </a:rPr>
              <a:t>分析的实现</a:t>
            </a:r>
            <a:r>
              <a:rPr lang="en-US" altLang="zh-CN" b="1" u="sng" dirty="0">
                <a:solidFill>
                  <a:srgbClr val="C00000"/>
                </a:solidFill>
              </a:rPr>
              <a:t>-</a:t>
            </a:r>
            <a:r>
              <a:rPr lang="zh-CN" altLang="en-US" b="1" u="sng" dirty="0">
                <a:solidFill>
                  <a:srgbClr val="C00000"/>
                </a:solidFill>
              </a:rPr>
              <a:t>递归下降分析法</a:t>
            </a:r>
            <a:endParaRPr lang="en-US" altLang="zh-CN" b="1" u="sng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4.5</a:t>
            </a:r>
            <a:r>
              <a:rPr lang="zh-CN" altLang="en-US" b="1" dirty="0"/>
              <a:t>   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表驱动分析法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4.6  </a:t>
            </a:r>
            <a:r>
              <a:rPr lang="zh-CN" altLang="en-US" b="1" dirty="0"/>
              <a:t> </a:t>
            </a:r>
            <a:r>
              <a:rPr lang="en-US" altLang="zh-CN" b="1" dirty="0"/>
              <a:t>LL(1)</a:t>
            </a:r>
            <a:r>
              <a:rPr lang="zh-CN" altLang="en-US" b="1" dirty="0"/>
              <a:t>分析中的出错处理</a:t>
            </a:r>
          </a:p>
        </p:txBody>
      </p:sp>
    </p:spTree>
    <p:extLst>
      <p:ext uri="{BB962C8B-B14F-4D97-AF65-F5344CB8AC3E}">
        <p14:creationId xmlns:p14="http://schemas.microsoft.com/office/powerpoint/2010/main" val="3039209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4.1</a:t>
            </a:r>
            <a:r>
              <a:rPr lang="zh-CN" altLang="en-US" b="1" u="sng" dirty="0">
                <a:solidFill>
                  <a:srgbClr val="C00000"/>
                </a:solidFill>
              </a:rPr>
              <a:t>　确定的自顶向下语法分析思想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4.2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文法的判别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4.4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递归下降分析法</a:t>
            </a:r>
            <a:endParaRPr lang="en-US" altLang="zh-CN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4.5</a:t>
            </a:r>
            <a:r>
              <a:rPr lang="zh-CN" altLang="en-US" b="1" dirty="0"/>
              <a:t>   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表驱动分析法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4.6  </a:t>
            </a:r>
            <a:r>
              <a:rPr lang="zh-CN" altLang="en-US" b="1" dirty="0"/>
              <a:t> </a:t>
            </a:r>
            <a:r>
              <a:rPr lang="en-US" altLang="zh-CN" b="1" dirty="0"/>
              <a:t>LL(1)</a:t>
            </a:r>
            <a:r>
              <a:rPr lang="zh-CN" altLang="en-US" b="1" dirty="0"/>
              <a:t>分析中的出错处理</a:t>
            </a:r>
          </a:p>
        </p:txBody>
      </p:sp>
    </p:spTree>
    <p:extLst>
      <p:ext uri="{BB962C8B-B14F-4D97-AF65-F5344CB8AC3E}">
        <p14:creationId xmlns:p14="http://schemas.microsoft.com/office/powerpoint/2010/main" val="1836807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9B7BF0-548A-4CB4-AAD7-C083F022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4.4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递归下降分析法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D0BDF2-CEA0-43EB-B9F5-1FDCF8E97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319167" cy="5637024"/>
          </a:xfrm>
        </p:spPr>
        <p:txBody>
          <a:bodyPr/>
          <a:lstStyle/>
          <a:p>
            <a:r>
              <a:rPr lang="en-US" altLang="zh-CN" sz="3200" dirty="0">
                <a:solidFill>
                  <a:srgbClr val="0070C0"/>
                </a:solidFill>
              </a:rPr>
              <a:t>LL(1)</a:t>
            </a:r>
            <a:r>
              <a:rPr lang="zh-CN" altLang="en-US" sz="3200" dirty="0">
                <a:solidFill>
                  <a:srgbClr val="0070C0"/>
                </a:solidFill>
              </a:rPr>
              <a:t>文法的</a:t>
            </a:r>
            <a:r>
              <a:rPr lang="en-US" altLang="zh-CN" sz="3200" dirty="0">
                <a:solidFill>
                  <a:srgbClr val="0070C0"/>
                </a:solidFill>
              </a:rPr>
              <a:t>(</a:t>
            </a:r>
            <a:r>
              <a:rPr lang="zh-CN" altLang="en-US" sz="3200" dirty="0">
                <a:solidFill>
                  <a:srgbClr val="0070C0"/>
                </a:solidFill>
              </a:rPr>
              <a:t>确定的自顶向下</a:t>
            </a:r>
            <a:r>
              <a:rPr lang="en-US" altLang="zh-CN" sz="3200" dirty="0">
                <a:solidFill>
                  <a:srgbClr val="0070C0"/>
                </a:solidFill>
              </a:rPr>
              <a:t>)</a:t>
            </a:r>
            <a:r>
              <a:rPr lang="zh-CN" altLang="en-US" sz="3200" dirty="0">
                <a:solidFill>
                  <a:srgbClr val="0070C0"/>
                </a:solidFill>
              </a:rPr>
              <a:t>分析方法</a:t>
            </a:r>
            <a:endParaRPr lang="en-US" altLang="zh-CN" sz="3200" dirty="0">
              <a:solidFill>
                <a:srgbClr val="0070C0"/>
              </a:solidFill>
            </a:endParaRPr>
          </a:p>
          <a:p>
            <a:pPr lvl="1"/>
            <a:r>
              <a:rPr lang="zh-CN" altLang="en-US" sz="2800" dirty="0"/>
              <a:t>递归下降</a:t>
            </a:r>
            <a:r>
              <a:rPr lang="zh-CN" altLang="en-US" sz="2800" dirty="0">
                <a:solidFill>
                  <a:schemeClr val="tx1"/>
                </a:solidFill>
              </a:rPr>
              <a:t>的</a:t>
            </a:r>
            <a:r>
              <a:rPr lang="en-US" altLang="zh-CN" sz="2800" dirty="0">
                <a:solidFill>
                  <a:schemeClr val="tx1"/>
                </a:solidFill>
              </a:rPr>
              <a:t>LL(1)</a:t>
            </a:r>
            <a:r>
              <a:rPr lang="zh-CN" altLang="en-US" sz="2800" dirty="0">
                <a:solidFill>
                  <a:schemeClr val="tx1"/>
                </a:solidFill>
              </a:rPr>
              <a:t>分析法</a:t>
            </a:r>
            <a:r>
              <a:rPr lang="en-US" altLang="zh-CN" sz="2800" dirty="0">
                <a:solidFill>
                  <a:schemeClr val="tx1"/>
                </a:solidFill>
              </a:rPr>
              <a:t>(</a:t>
            </a:r>
            <a:r>
              <a:rPr lang="zh-CN" altLang="en-US" sz="2800" dirty="0">
                <a:solidFill>
                  <a:schemeClr val="tx1"/>
                </a:solidFill>
              </a:rPr>
              <a:t>递归的预测分析法</a:t>
            </a:r>
            <a:r>
              <a:rPr lang="en-US" altLang="zh-CN" sz="2800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altLang="zh-CN" sz="2800" dirty="0">
                <a:solidFill>
                  <a:schemeClr val="tx1"/>
                </a:solidFill>
              </a:rPr>
              <a:t>(</a:t>
            </a:r>
            <a:r>
              <a:rPr lang="zh-CN" altLang="en-US" sz="2800" dirty="0"/>
              <a:t>预测分析</a:t>
            </a:r>
            <a:r>
              <a:rPr lang="en-US" altLang="zh-CN" sz="2800" dirty="0">
                <a:solidFill>
                  <a:schemeClr val="tx1"/>
                </a:solidFill>
              </a:rPr>
              <a:t>)</a:t>
            </a:r>
            <a:r>
              <a:rPr lang="zh-CN" altLang="en-US" sz="2800" dirty="0"/>
              <a:t>表驱动</a:t>
            </a:r>
            <a:r>
              <a:rPr lang="zh-CN" altLang="en-US" sz="2800" dirty="0">
                <a:solidFill>
                  <a:schemeClr val="tx1"/>
                </a:solidFill>
              </a:rPr>
              <a:t>的</a:t>
            </a:r>
            <a:r>
              <a:rPr lang="en-US" altLang="zh-CN" sz="2800" dirty="0">
                <a:solidFill>
                  <a:schemeClr val="tx1"/>
                </a:solidFill>
              </a:rPr>
              <a:t>LL(1)</a:t>
            </a:r>
            <a:r>
              <a:rPr lang="zh-CN" altLang="en-US" sz="2800" dirty="0">
                <a:solidFill>
                  <a:schemeClr val="tx1"/>
                </a:solidFill>
              </a:rPr>
              <a:t>分析法</a:t>
            </a:r>
            <a:r>
              <a:rPr lang="en-US" altLang="zh-CN" sz="2800" dirty="0">
                <a:solidFill>
                  <a:schemeClr val="tx1"/>
                </a:solidFill>
              </a:rPr>
              <a:t>(</a:t>
            </a:r>
            <a:r>
              <a:rPr lang="zh-CN" altLang="en-US" sz="2800" dirty="0">
                <a:solidFill>
                  <a:schemeClr val="tx1"/>
                </a:solidFill>
              </a:rPr>
              <a:t>非递归的预测分析法</a:t>
            </a:r>
            <a:r>
              <a:rPr lang="en-US" altLang="zh-CN" sz="2800" dirty="0">
                <a:solidFill>
                  <a:schemeClr val="tx1"/>
                </a:solidFill>
              </a:rPr>
              <a:t>)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544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37200-BF44-48A9-B1EC-BEFCA1CD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4.4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递归下降分析法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FE2091-F3AE-4E3B-993C-064BF4817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sz="3200" dirty="0">
                <a:solidFill>
                  <a:srgbClr val="0070C0"/>
                </a:solidFill>
              </a:rPr>
              <a:t>递归下降子程序法的基本思想</a:t>
            </a:r>
            <a:endParaRPr lang="en-US" altLang="zh-CN" sz="3200" dirty="0">
              <a:solidFill>
                <a:srgbClr val="0070C0"/>
              </a:solidFill>
            </a:endParaRPr>
          </a:p>
          <a:p>
            <a:r>
              <a:rPr lang="zh-CN" altLang="en-US" sz="2800" b="0" dirty="0"/>
              <a:t>将每个</a:t>
            </a:r>
            <a:r>
              <a:rPr lang="zh-CN" altLang="en-US" sz="2800" b="0" dirty="0">
                <a:solidFill>
                  <a:srgbClr val="C00000"/>
                </a:solidFill>
              </a:rPr>
              <a:t>非终结符</a:t>
            </a:r>
            <a:r>
              <a:rPr lang="en-US" altLang="zh-CN" sz="2800" b="0" dirty="0">
                <a:solidFill>
                  <a:srgbClr val="C00000"/>
                </a:solidFill>
              </a:rPr>
              <a:t>(</a:t>
            </a:r>
            <a:r>
              <a:rPr lang="zh-CN" altLang="en-US" sz="2800" b="0" dirty="0">
                <a:solidFill>
                  <a:srgbClr val="C00000"/>
                </a:solidFill>
              </a:rPr>
              <a:t>比如</a:t>
            </a:r>
            <a:r>
              <a:rPr lang="en-US" altLang="zh-CN" sz="2800" b="0" dirty="0">
                <a:solidFill>
                  <a:srgbClr val="C00000"/>
                </a:solidFill>
              </a:rPr>
              <a:t>A)</a:t>
            </a:r>
            <a:r>
              <a:rPr lang="zh-CN" altLang="en-US" sz="2800" b="0" dirty="0"/>
              <a:t>编写成一个</a:t>
            </a:r>
            <a:r>
              <a:rPr lang="zh-CN" altLang="en-US" sz="2800" b="0" dirty="0">
                <a:solidFill>
                  <a:srgbClr val="C00000"/>
                </a:solidFill>
              </a:rPr>
              <a:t>递归子程序</a:t>
            </a:r>
            <a:r>
              <a:rPr lang="en-US" altLang="zh-CN" sz="2800" b="0" dirty="0">
                <a:solidFill>
                  <a:srgbClr val="C00000"/>
                </a:solidFill>
              </a:rPr>
              <a:t>(</a:t>
            </a:r>
            <a:r>
              <a:rPr lang="en-US" altLang="zh-CN" sz="2800" b="0" dirty="0" err="1">
                <a:solidFill>
                  <a:srgbClr val="C00000"/>
                </a:solidFill>
              </a:rPr>
              <a:t>parseA</a:t>
            </a:r>
            <a:r>
              <a:rPr lang="en-US" altLang="zh-CN" sz="2800" b="0" dirty="0">
                <a:solidFill>
                  <a:srgbClr val="C00000"/>
                </a:solidFill>
              </a:rPr>
              <a:t>)</a:t>
            </a:r>
            <a:r>
              <a:rPr lang="zh-CN" altLang="en-US" sz="2800" b="0" dirty="0"/>
              <a:t>，完成</a:t>
            </a:r>
            <a:r>
              <a:rPr lang="zh-CN" altLang="en-US" sz="2800" b="0" dirty="0">
                <a:solidFill>
                  <a:srgbClr val="C00000"/>
                </a:solidFill>
              </a:rPr>
              <a:t>选择规则</a:t>
            </a:r>
            <a:r>
              <a:rPr lang="zh-CN" altLang="en-US" sz="2800" b="0" dirty="0"/>
              <a:t>、</a:t>
            </a:r>
            <a:r>
              <a:rPr lang="zh-CN" altLang="en-US" sz="2800" b="0" dirty="0">
                <a:solidFill>
                  <a:srgbClr val="C00000"/>
                </a:solidFill>
              </a:rPr>
              <a:t>推导</a:t>
            </a:r>
            <a:r>
              <a:rPr lang="zh-CN" altLang="en-US" sz="2800" b="0" dirty="0"/>
              <a:t>和</a:t>
            </a:r>
            <a:r>
              <a:rPr lang="zh-CN" altLang="en-US" sz="2800" b="0" dirty="0">
                <a:solidFill>
                  <a:srgbClr val="C00000"/>
                </a:solidFill>
              </a:rPr>
              <a:t>匹配</a:t>
            </a:r>
            <a:r>
              <a:rPr lang="zh-CN" altLang="en-US" sz="2800" b="0" dirty="0"/>
              <a:t>的功能。</a:t>
            </a:r>
          </a:p>
          <a:p>
            <a:r>
              <a:rPr lang="zh-CN" altLang="en-US" sz="2800" b="0" dirty="0"/>
              <a:t>若非终结符</a:t>
            </a:r>
            <a:r>
              <a:rPr lang="en-US" altLang="zh-CN" sz="2800" b="0" dirty="0"/>
              <a:t>A</a:t>
            </a:r>
            <a:r>
              <a:rPr lang="zh-CN" altLang="en-US" sz="2800" b="0" dirty="0"/>
              <a:t>有多个产生式，则根据产生式的</a:t>
            </a:r>
            <a:r>
              <a:rPr lang="en-US" altLang="zh-CN" sz="2800" b="0" dirty="0"/>
              <a:t>SELECT</a:t>
            </a:r>
            <a:r>
              <a:rPr lang="zh-CN" altLang="en-US" sz="2800" b="0" dirty="0"/>
              <a:t>集选择相应的规则推导</a:t>
            </a:r>
            <a:endParaRPr lang="en-US" altLang="zh-CN" sz="2800" b="0" dirty="0"/>
          </a:p>
          <a:p>
            <a:r>
              <a:rPr lang="zh-CN" altLang="en-US" sz="2800" b="0" dirty="0"/>
              <a:t>对规则</a:t>
            </a:r>
            <a:r>
              <a:rPr lang="en-US" altLang="zh-CN" sz="2800" b="0" dirty="0"/>
              <a:t>A→Y</a:t>
            </a:r>
            <a:r>
              <a:rPr lang="en-US" altLang="zh-CN" sz="2800" b="0" baseline="-25000" dirty="0"/>
              <a:t>1</a:t>
            </a:r>
            <a:r>
              <a:rPr lang="en-US" altLang="zh-CN" sz="2800" b="0" dirty="0"/>
              <a:t>Y</a:t>
            </a:r>
            <a:r>
              <a:rPr lang="en-US" altLang="zh-CN" sz="2800" b="0" baseline="-25000" dirty="0"/>
              <a:t>2</a:t>
            </a:r>
            <a:r>
              <a:rPr lang="en-US" altLang="zh-CN" sz="2800" b="0" dirty="0"/>
              <a:t>…</a:t>
            </a:r>
            <a:r>
              <a:rPr lang="en-US" altLang="zh-CN" sz="2800" b="0" dirty="0" err="1"/>
              <a:t>Y</a:t>
            </a:r>
            <a:r>
              <a:rPr lang="en-US" altLang="zh-CN" sz="2800" b="0" baseline="-25000" dirty="0" err="1"/>
              <a:t>n</a:t>
            </a:r>
            <a:r>
              <a:rPr lang="en-US" altLang="zh-CN" sz="2800" b="0" dirty="0"/>
              <a:t>,</a:t>
            </a:r>
            <a:r>
              <a:rPr lang="zh-CN" altLang="en-US" sz="2800" b="0" dirty="0"/>
              <a:t>依次调用右部非终结符的子程序或匹配终结符，</a:t>
            </a:r>
            <a:r>
              <a:rPr lang="en-US" altLang="zh-CN" sz="2800" b="0" dirty="0"/>
              <a:t>Y</a:t>
            </a:r>
            <a:r>
              <a:rPr lang="en-US" altLang="zh-CN" sz="2800" b="0" baseline="-25000" dirty="0"/>
              <a:t>i</a:t>
            </a:r>
            <a:r>
              <a:rPr lang="zh-CN" altLang="en-US" sz="2800" b="0" dirty="0"/>
              <a:t>为非终结符则调用</a:t>
            </a:r>
            <a:r>
              <a:rPr lang="en-US" altLang="zh-CN" sz="2800" b="0" dirty="0"/>
              <a:t>Y</a:t>
            </a:r>
            <a:r>
              <a:rPr lang="en-US" altLang="zh-CN" sz="2800" b="0" baseline="-25000" dirty="0"/>
              <a:t>i</a:t>
            </a:r>
            <a:r>
              <a:rPr lang="zh-CN" altLang="en-US" sz="2800" b="0" dirty="0"/>
              <a:t>对应的子程序</a:t>
            </a:r>
            <a:r>
              <a:rPr lang="en-US" altLang="zh-CN" sz="2800" b="0" dirty="0"/>
              <a:t>,</a:t>
            </a:r>
            <a:r>
              <a:rPr lang="zh-CN" altLang="en-US" sz="2800" b="0" dirty="0"/>
              <a:t>若</a:t>
            </a:r>
            <a:r>
              <a:rPr lang="en-US" altLang="zh-CN" sz="2800" b="0" dirty="0"/>
              <a:t>Y</a:t>
            </a:r>
            <a:r>
              <a:rPr lang="en-US" altLang="zh-CN" sz="2800" b="0" baseline="-25000" dirty="0"/>
              <a:t>i</a:t>
            </a:r>
            <a:r>
              <a:rPr lang="zh-CN" altLang="en-US" sz="2800" b="0" dirty="0"/>
              <a:t>为终结符，则与当前</a:t>
            </a:r>
            <a:r>
              <a:rPr lang="en-US" altLang="zh-CN" sz="2800" b="0" dirty="0"/>
              <a:t>token</a:t>
            </a:r>
            <a:r>
              <a:rPr lang="zh-CN" altLang="en-US" sz="2800" b="0" dirty="0"/>
              <a:t>匹配。匹配成功则调用词法分析程序取下一个</a:t>
            </a:r>
            <a:r>
              <a:rPr lang="en-US" altLang="zh-CN" sz="2800" b="0" dirty="0"/>
              <a:t>token</a:t>
            </a:r>
            <a:r>
              <a:rPr lang="zh-CN" altLang="en-US" sz="2800" b="0" dirty="0"/>
              <a:t>，匹配失败或当前</a:t>
            </a:r>
            <a:r>
              <a:rPr lang="en-US" altLang="zh-CN" sz="2800" b="0" dirty="0"/>
              <a:t>token</a:t>
            </a:r>
            <a:r>
              <a:rPr lang="zh-CN" altLang="en-US" sz="2800" b="0" dirty="0"/>
              <a:t>不</a:t>
            </a:r>
            <a:r>
              <a:rPr lang="zh-CN" altLang="en-US" sz="2800" b="0" dirty="0">
                <a:solidFill>
                  <a:srgbClr val="C00000"/>
                </a:solidFill>
              </a:rPr>
              <a:t>属于任何</a:t>
            </a:r>
            <a:r>
              <a:rPr lang="en-US" altLang="zh-CN" sz="2800" b="0" dirty="0">
                <a:solidFill>
                  <a:srgbClr val="C00000"/>
                </a:solidFill>
              </a:rPr>
              <a:t>SELECT</a:t>
            </a:r>
            <a:r>
              <a:rPr lang="zh-CN" altLang="en-US" sz="2800" b="0" dirty="0">
                <a:solidFill>
                  <a:srgbClr val="C00000"/>
                </a:solidFill>
              </a:rPr>
              <a:t>集时，报告语法错误。</a:t>
            </a:r>
          </a:p>
          <a:p>
            <a:r>
              <a:rPr lang="zh-CN" altLang="en-US" sz="2800" b="0" dirty="0"/>
              <a:t>按照递归子程序法构造的语法分析程序是由一个</a:t>
            </a:r>
            <a:r>
              <a:rPr lang="zh-CN" altLang="en-US" sz="2800" b="0" dirty="0">
                <a:solidFill>
                  <a:srgbClr val="0000FF"/>
                </a:solidFill>
              </a:rPr>
              <a:t>总控子程序</a:t>
            </a:r>
            <a:r>
              <a:rPr lang="zh-CN" altLang="en-US" sz="2800" b="0" dirty="0"/>
              <a:t>和一组非终结符对应的</a:t>
            </a:r>
            <a:r>
              <a:rPr lang="zh-CN" altLang="en-US" sz="2800" b="0" dirty="0">
                <a:solidFill>
                  <a:srgbClr val="C00000"/>
                </a:solidFill>
              </a:rPr>
              <a:t>递归子程序</a:t>
            </a:r>
            <a:r>
              <a:rPr lang="zh-CN" altLang="en-US" sz="2800" b="0" dirty="0"/>
              <a:t>组成的。 </a:t>
            </a:r>
          </a:p>
        </p:txBody>
      </p:sp>
    </p:spTree>
    <p:extLst>
      <p:ext uri="{BB962C8B-B14F-4D97-AF65-F5344CB8AC3E}">
        <p14:creationId xmlns:p14="http://schemas.microsoft.com/office/powerpoint/2010/main" val="352377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37200-BF44-48A9-B1EC-BEFCA1CD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4.4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递归下降分析法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FE2091-F3AE-4E3B-993C-064BF4817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3"/>
            <a:ext cx="10515599" cy="5911095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3200" dirty="0"/>
              <a:t>例</a:t>
            </a:r>
            <a:r>
              <a:rPr lang="en-US" altLang="zh-CN" sz="3200" dirty="0"/>
              <a:t>4.13 </a:t>
            </a:r>
            <a:r>
              <a:rPr lang="zh-CN" altLang="en-US" sz="3200" dirty="0"/>
              <a:t>文法</a:t>
            </a:r>
            <a:r>
              <a:rPr lang="en-US" altLang="zh-CN" sz="3200" dirty="0"/>
              <a:t>G[S]:</a:t>
            </a:r>
          </a:p>
          <a:p>
            <a:pPr marL="457200" lvl="1" indent="0">
              <a:buNone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(1)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S→AaS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	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SELECT(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）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= {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} 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(2)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S→BbS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	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SELECT(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）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= {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}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457200" lvl="1" indent="0"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(3)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S→d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		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SELECT(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）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= {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d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}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457200" lvl="1" indent="0"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(4) A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→a		</a:t>
            </a:r>
            <a:endParaRPr lang="en-US" altLang="zh-CN" sz="2400" dirty="0">
              <a:solidFill>
                <a:srgbClr val="0000FF"/>
              </a:solidFill>
              <a:latin typeface="+mn-ea"/>
              <a:ea typeface="+mn-ea"/>
            </a:endParaRPr>
          </a:p>
          <a:p>
            <a:pPr marL="457200" lvl="1" indent="0"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(5) 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→Ɛ		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SELECT(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）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= {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}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457200" lvl="1" indent="0"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(6) B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→c		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SELECT(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）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= {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}</a:t>
            </a:r>
          </a:p>
          <a:p>
            <a:pPr marL="444500" indent="-457200"/>
            <a:r>
              <a:rPr lang="zh-CN" altLang="en-US" sz="2400" dirty="0">
                <a:latin typeface="+mn-ea"/>
                <a:ea typeface="+mn-ea"/>
              </a:rPr>
              <a:t>易证</a:t>
            </a:r>
            <a:r>
              <a:rPr lang="en-US" altLang="zh-CN" sz="2400" dirty="0">
                <a:latin typeface="+mn-ea"/>
                <a:ea typeface="+mn-ea"/>
              </a:rPr>
              <a:t>G[S]</a:t>
            </a:r>
            <a:r>
              <a:rPr lang="zh-CN" altLang="en-US" sz="2400" dirty="0">
                <a:latin typeface="+mn-ea"/>
                <a:ea typeface="+mn-ea"/>
              </a:rPr>
              <a:t>是</a:t>
            </a:r>
            <a:r>
              <a:rPr lang="en-US" altLang="zh-CN" sz="2400" dirty="0">
                <a:latin typeface="+mn-ea"/>
                <a:ea typeface="+mn-ea"/>
              </a:rPr>
              <a:t>LL(1)</a:t>
            </a:r>
            <a:r>
              <a:rPr lang="zh-CN" altLang="en-US" sz="2400" dirty="0">
                <a:latin typeface="+mn-ea"/>
                <a:ea typeface="+mn-ea"/>
              </a:rPr>
              <a:t>文法</a:t>
            </a:r>
            <a:r>
              <a:rPr lang="en-US" altLang="zh-CN" sz="2400" dirty="0">
                <a:latin typeface="+mn-ea"/>
                <a:ea typeface="+mn-ea"/>
              </a:rPr>
              <a:t>. </a:t>
            </a:r>
            <a:r>
              <a:rPr lang="zh-CN" altLang="en-US" sz="2400" dirty="0">
                <a:latin typeface="+mn-ea"/>
                <a:ea typeface="+mn-ea"/>
              </a:rPr>
              <a:t>递归子程序：</a:t>
            </a:r>
            <a:endParaRPr lang="en-US" altLang="zh-CN" sz="2400" dirty="0">
              <a:latin typeface="+mn-ea"/>
              <a:ea typeface="+mn-ea"/>
            </a:endParaRPr>
          </a:p>
          <a:p>
            <a:pPr marL="914400" lvl="1" indent="-457200"/>
            <a:r>
              <a:rPr lang="en-US" altLang="zh-CN" sz="2400" dirty="0" err="1">
                <a:latin typeface="+mn-ea"/>
                <a:ea typeface="+mn-ea"/>
              </a:rPr>
              <a:t>parseS</a:t>
            </a:r>
            <a:r>
              <a:rPr lang="en-US" altLang="zh-CN" sz="2400" dirty="0">
                <a:latin typeface="+mn-ea"/>
                <a:ea typeface="+mn-ea"/>
              </a:rPr>
              <a:t>()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en-US" altLang="zh-CN" sz="2400" dirty="0" err="1">
                <a:latin typeface="+mn-ea"/>
                <a:ea typeface="+mn-ea"/>
              </a:rPr>
              <a:t>parseA</a:t>
            </a:r>
            <a:r>
              <a:rPr lang="en-US" altLang="zh-CN" sz="2400" dirty="0">
                <a:latin typeface="+mn-ea"/>
                <a:ea typeface="+mn-ea"/>
              </a:rPr>
              <a:t>()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en-US" altLang="zh-CN" sz="2400" dirty="0" err="1">
                <a:latin typeface="+mn-ea"/>
                <a:ea typeface="+mn-ea"/>
              </a:rPr>
              <a:t>parseB</a:t>
            </a:r>
            <a:r>
              <a:rPr lang="en-US" altLang="zh-CN" sz="2400" dirty="0">
                <a:latin typeface="+mn-ea"/>
                <a:ea typeface="+mn-ea"/>
              </a:rPr>
              <a:t>(),</a:t>
            </a:r>
            <a:r>
              <a:rPr lang="zh-CN" altLang="en-US" sz="2400" dirty="0">
                <a:latin typeface="+mn-ea"/>
                <a:ea typeface="+mn-ea"/>
              </a:rPr>
              <a:t> </a:t>
            </a:r>
            <a:endParaRPr lang="en-US" altLang="zh-CN" sz="2400" dirty="0">
              <a:latin typeface="+mn-ea"/>
              <a:ea typeface="+mn-ea"/>
            </a:endParaRPr>
          </a:p>
          <a:p>
            <a:pPr marL="914400" lvl="1" indent="-457200"/>
            <a:r>
              <a:rPr lang="en-US" altLang="zh-CN" sz="2400" dirty="0" err="1">
                <a:latin typeface="+mn-ea"/>
                <a:ea typeface="+mn-ea"/>
              </a:rPr>
              <a:t>matchToken</a:t>
            </a:r>
            <a:r>
              <a:rPr lang="en-US" altLang="zh-CN" sz="2400" dirty="0">
                <a:latin typeface="+mn-ea"/>
                <a:ea typeface="+mn-ea"/>
              </a:rPr>
              <a:t>(int expected)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en-US" altLang="zh-CN" sz="2400" dirty="0">
                <a:latin typeface="+mn-ea"/>
                <a:ea typeface="+mn-ea"/>
              </a:rPr>
              <a:t>int </a:t>
            </a:r>
            <a:r>
              <a:rPr lang="en-US" altLang="zh-CN" sz="2400" dirty="0" err="1">
                <a:latin typeface="+mn-ea"/>
                <a:ea typeface="+mn-ea"/>
              </a:rPr>
              <a:t>getToken</a:t>
            </a:r>
            <a:r>
              <a:rPr lang="en-US" altLang="zh-CN" sz="2400" dirty="0">
                <a:latin typeface="+mn-ea"/>
                <a:ea typeface="+mn-ea"/>
              </a:rPr>
              <a:t>(), error()</a:t>
            </a:r>
          </a:p>
          <a:p>
            <a:pPr marL="914400" lvl="1" indent="-457200"/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全局变量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:</a:t>
            </a:r>
            <a:r>
              <a:rPr lang="en-US" altLang="zh-CN" sz="2400" dirty="0">
                <a:latin typeface="+mn-ea"/>
                <a:ea typeface="+mn-ea"/>
              </a:rPr>
              <a:t>token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590176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37200-BF44-48A9-B1EC-BEFCA1CD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4.4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递归下降分析法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FE2091-F3AE-4E3B-993C-064BF4817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 err="1">
                <a:solidFill>
                  <a:srgbClr val="002060"/>
                </a:solidFill>
              </a:rPr>
              <a:t>mathToken</a:t>
            </a:r>
            <a:r>
              <a:rPr lang="en-US" altLang="zh-CN" dirty="0">
                <a:solidFill>
                  <a:srgbClr val="002060"/>
                </a:solidFill>
              </a:rPr>
              <a:t>(int expected)</a:t>
            </a:r>
          </a:p>
          <a:p>
            <a:pPr marL="469900" lvl="1" indent="0"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void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+mn-ea"/>
                <a:ea typeface="+mn-ea"/>
              </a:rPr>
              <a:t>matchToken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zh-CN" sz="2400" dirty="0">
                <a:solidFill>
                  <a:srgbClr val="D9149C"/>
                </a:solidFill>
                <a:latin typeface="+mn-ea"/>
                <a:ea typeface="+mn-ea"/>
              </a:rPr>
              <a:t>expected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) {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            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if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 (token != expected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ea typeface="+mn-ea"/>
              </a:rPr>
              <a:t>）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error();</a:t>
            </a:r>
            <a:endParaRPr lang="zh-CN" altLang="en-US" sz="24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            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else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 token = </a:t>
            </a:r>
            <a:r>
              <a:rPr lang="en-US" altLang="zh-CN" sz="2400" dirty="0" err="1">
                <a:solidFill>
                  <a:srgbClr val="000000"/>
                </a:solidFill>
                <a:latin typeface="+mn-ea"/>
                <a:ea typeface="+mn-ea"/>
              </a:rPr>
              <a:t>getToken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(); 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</a:rPr>
              <a:t>      }</a:t>
            </a:r>
          </a:p>
          <a:p>
            <a:r>
              <a:rPr lang="en-US" altLang="zh-CN" sz="2400" dirty="0">
                <a:solidFill>
                  <a:srgbClr val="002060"/>
                </a:solidFill>
                <a:latin typeface="+mn-ea"/>
                <a:ea typeface="+mn-ea"/>
              </a:rPr>
              <a:t> main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    int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main() {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       token = </a:t>
            </a:r>
            <a:r>
              <a:rPr lang="en-US" altLang="zh-CN" dirty="0" err="1">
                <a:solidFill>
                  <a:srgbClr val="000000"/>
                </a:solidFill>
                <a:latin typeface="+mn-ea"/>
                <a:ea typeface="+mn-ea"/>
              </a:rPr>
              <a:t>getToken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();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latin typeface="+mn-ea"/>
                <a:ea typeface="+mn-ea"/>
              </a:rPr>
              <a:t>parseS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();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        return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0;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   }</a:t>
            </a:r>
            <a:endParaRPr lang="zh-CN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0719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37200-BF44-48A9-B1EC-BEFCA1CD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4.4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递归下降分析法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FE2091-F3AE-4E3B-993C-064BF4817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915236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sz="3000" dirty="0" err="1">
                <a:solidFill>
                  <a:srgbClr val="002060"/>
                </a:solidFill>
              </a:rPr>
              <a:t>parseS</a:t>
            </a:r>
            <a:r>
              <a:rPr lang="en-US" altLang="zh-CN" sz="3000" dirty="0">
                <a:solidFill>
                  <a:srgbClr val="002060"/>
                </a:solidFill>
              </a:rPr>
              <a:t>():</a:t>
            </a:r>
          </a:p>
          <a:p>
            <a:pPr marL="457200" lvl="1" indent="0">
              <a:buNone/>
            </a:pP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(1) </a:t>
            </a:r>
            <a:r>
              <a:rPr kumimoji="0" lang="en-US" altLang="zh-CN" sz="26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S→AaS</a:t>
            </a:r>
            <a:r>
              <a:rPr lang="en-US" altLang="zh-CN" sz="2600" dirty="0">
                <a:solidFill>
                  <a:srgbClr val="0000FF"/>
                </a:solidFill>
                <a:latin typeface="+mn-ea"/>
                <a:ea typeface="+mn-ea"/>
              </a:rPr>
              <a:t>	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SELECT(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）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= { 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a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} </a:t>
            </a:r>
          </a:p>
          <a:p>
            <a:pPr marL="457200" lvl="1" indent="0">
              <a:buNone/>
            </a:pPr>
            <a:r>
              <a:rPr lang="en-US" altLang="zh-CN" sz="2600" dirty="0">
                <a:solidFill>
                  <a:srgbClr val="0000FF"/>
                </a:solidFill>
                <a:latin typeface="+mn-ea"/>
                <a:ea typeface="+mn-ea"/>
              </a:rPr>
              <a:t>(2) </a:t>
            </a:r>
            <a:r>
              <a:rPr kumimoji="0" lang="en-US" altLang="zh-CN" sz="26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S→BbS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	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SELECT(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）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= { 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 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}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457200" lvl="1" indent="0">
              <a:buNone/>
            </a:pPr>
            <a:r>
              <a:rPr lang="en-US" altLang="zh-CN" sz="2600" dirty="0">
                <a:solidFill>
                  <a:srgbClr val="0000FF"/>
                </a:solidFill>
                <a:latin typeface="+mn-ea"/>
                <a:ea typeface="+mn-ea"/>
              </a:rPr>
              <a:t>(3) </a:t>
            </a:r>
            <a:r>
              <a:rPr kumimoji="0" lang="en-US" altLang="zh-CN" sz="260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S→d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		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SELECT(</a:t>
            </a:r>
            <a:r>
              <a:rPr kumimoji="0" lang="zh-CN" altLang="en-US" sz="2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）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= { 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d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}</a:t>
            </a:r>
            <a:endParaRPr kumimoji="0" lang="en-US" altLang="zh-CN" sz="260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altLang="zh-CN" sz="3100" dirty="0">
                <a:solidFill>
                  <a:srgbClr val="0000FF"/>
                </a:solidFill>
                <a:latin typeface="+mn-ea"/>
                <a:ea typeface="+mn-ea"/>
              </a:rPr>
              <a:t>    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void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+mn-ea"/>
                <a:ea typeface="+mn-ea"/>
              </a:rPr>
              <a:t>parseS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() {</a:t>
            </a:r>
          </a:p>
          <a:p>
            <a:pPr marL="0" indent="0">
              <a:lnSpc>
                <a:spcPts val="2400"/>
              </a:lnSpc>
              <a:buNone/>
            </a:pP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        switch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(token) {</a:t>
            </a:r>
          </a:p>
          <a:p>
            <a:pPr marL="0" indent="0">
              <a:lnSpc>
                <a:spcPts val="2400"/>
              </a:lnSpc>
              <a:buNone/>
            </a:pP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            case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solidFill>
                  <a:srgbClr val="2F4F4F"/>
                </a:solidFill>
                <a:latin typeface="+mn-ea"/>
                <a:ea typeface="+mn-ea"/>
              </a:rPr>
              <a:t>a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en-US" altLang="zh-CN" dirty="0" err="1">
                <a:solidFill>
                  <a:srgbClr val="000000"/>
                </a:solidFill>
                <a:latin typeface="+mn-ea"/>
                <a:ea typeface="+mn-ea"/>
              </a:rPr>
              <a:t>parseA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(); </a:t>
            </a:r>
            <a:r>
              <a:rPr lang="en-US" altLang="zh-CN" dirty="0" err="1">
                <a:solidFill>
                  <a:srgbClr val="000000"/>
                </a:solidFill>
                <a:latin typeface="+mn-ea"/>
                <a:ea typeface="+mn-ea"/>
              </a:rPr>
              <a:t>matchToken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zh-CN" dirty="0">
                <a:solidFill>
                  <a:srgbClr val="2F4F4F"/>
                </a:solidFill>
                <a:latin typeface="+mn-ea"/>
                <a:ea typeface="+mn-ea"/>
              </a:rPr>
              <a:t>a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); </a:t>
            </a:r>
            <a:r>
              <a:rPr lang="en-US" altLang="zh-CN" dirty="0" err="1">
                <a:solidFill>
                  <a:srgbClr val="000000"/>
                </a:solidFill>
                <a:latin typeface="+mn-ea"/>
                <a:ea typeface="+mn-ea"/>
              </a:rPr>
              <a:t>parseS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(); 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break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;</a:t>
            </a:r>
          </a:p>
          <a:p>
            <a:pPr marL="0" indent="0">
              <a:lnSpc>
                <a:spcPts val="2400"/>
              </a:lnSpc>
              <a:buNone/>
            </a:pP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            case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solidFill>
                  <a:srgbClr val="2F4F4F"/>
                </a:solidFill>
                <a:latin typeface="+mn-ea"/>
                <a:ea typeface="+mn-ea"/>
              </a:rPr>
              <a:t>b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:</a:t>
            </a:r>
          </a:p>
          <a:p>
            <a:pPr marL="0" indent="0">
              <a:lnSpc>
                <a:spcPts val="2400"/>
              </a:lnSpc>
              <a:buNone/>
            </a:pP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            case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solidFill>
                  <a:srgbClr val="2F4F4F"/>
                </a:solidFill>
                <a:latin typeface="+mn-ea"/>
                <a:ea typeface="+mn-ea"/>
              </a:rPr>
              <a:t>c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en-US" altLang="zh-CN" dirty="0" err="1">
                <a:solidFill>
                  <a:srgbClr val="000000"/>
                </a:solidFill>
                <a:latin typeface="+mn-ea"/>
                <a:ea typeface="+mn-ea"/>
              </a:rPr>
              <a:t>parseB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(); </a:t>
            </a:r>
            <a:r>
              <a:rPr lang="en-US" altLang="zh-CN" dirty="0" err="1">
                <a:solidFill>
                  <a:srgbClr val="000000"/>
                </a:solidFill>
                <a:latin typeface="+mn-ea"/>
                <a:ea typeface="+mn-ea"/>
              </a:rPr>
              <a:t>matchToken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zh-CN" dirty="0">
                <a:solidFill>
                  <a:srgbClr val="2F4F4F"/>
                </a:solidFill>
                <a:latin typeface="+mn-ea"/>
                <a:ea typeface="+mn-ea"/>
              </a:rPr>
              <a:t>b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); </a:t>
            </a:r>
            <a:r>
              <a:rPr lang="en-US" altLang="zh-CN" dirty="0" err="1">
                <a:solidFill>
                  <a:srgbClr val="000000"/>
                </a:solidFill>
                <a:latin typeface="+mn-ea"/>
                <a:ea typeface="+mn-ea"/>
              </a:rPr>
              <a:t>parseS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(); 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break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;</a:t>
            </a:r>
          </a:p>
          <a:p>
            <a:pPr marL="0" indent="0">
              <a:lnSpc>
                <a:spcPts val="2400"/>
              </a:lnSpc>
              <a:buNone/>
            </a:pP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            case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solidFill>
                  <a:srgbClr val="2F4F4F"/>
                </a:solidFill>
                <a:latin typeface="+mn-ea"/>
                <a:ea typeface="+mn-ea"/>
              </a:rPr>
              <a:t>d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en-US" altLang="zh-CN" dirty="0" err="1">
                <a:solidFill>
                  <a:srgbClr val="000000"/>
                </a:solidFill>
                <a:latin typeface="+mn-ea"/>
                <a:ea typeface="+mn-ea"/>
              </a:rPr>
              <a:t>matchToken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zh-CN" dirty="0">
                <a:solidFill>
                  <a:srgbClr val="2F4F4F"/>
                </a:solidFill>
                <a:latin typeface="+mn-ea"/>
                <a:ea typeface="+mn-ea"/>
              </a:rPr>
              <a:t>d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); 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break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;</a:t>
            </a:r>
          </a:p>
          <a:p>
            <a:pPr marL="0" indent="0">
              <a:lnSpc>
                <a:spcPts val="2400"/>
              </a:lnSpc>
              <a:buNone/>
            </a:pP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            default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: error();</a:t>
            </a:r>
          </a:p>
          <a:p>
            <a:pPr marL="0" indent="0">
              <a:lnSpc>
                <a:spcPts val="2400"/>
              </a:lnSpc>
              <a:buNone/>
            </a:pP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       }</a:t>
            </a:r>
          </a:p>
          <a:p>
            <a:pPr marL="0" indent="0">
              <a:lnSpc>
                <a:spcPts val="2400"/>
              </a:lnSpc>
              <a:buNone/>
            </a:pP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    }</a:t>
            </a:r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10912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37200-BF44-48A9-B1EC-BEFCA1CD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4.4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递归下降分析法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FE2091-F3AE-4E3B-993C-064BF4817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3"/>
            <a:ext cx="10515599" cy="5911095"/>
          </a:xfrm>
        </p:spPr>
        <p:txBody>
          <a:bodyPr>
            <a:normAutofit fontScale="47500" lnSpcReduction="20000"/>
          </a:bodyPr>
          <a:lstStyle/>
          <a:p>
            <a:r>
              <a:rPr lang="en-US" altLang="zh-CN" sz="5100" dirty="0" err="1">
                <a:solidFill>
                  <a:srgbClr val="002060"/>
                </a:solidFill>
              </a:rPr>
              <a:t>parseA</a:t>
            </a:r>
            <a:r>
              <a:rPr lang="en-US" altLang="zh-CN" sz="5100" dirty="0">
                <a:solidFill>
                  <a:srgbClr val="002060"/>
                </a:solidFill>
              </a:rPr>
              <a:t>(), </a:t>
            </a:r>
            <a:r>
              <a:rPr lang="en-US" altLang="zh-CN" sz="5100" dirty="0" err="1">
                <a:solidFill>
                  <a:srgbClr val="002060"/>
                </a:solidFill>
              </a:rPr>
              <a:t>parseB</a:t>
            </a:r>
            <a:r>
              <a:rPr lang="en-US" altLang="zh-CN" sz="5100" dirty="0">
                <a:solidFill>
                  <a:srgbClr val="002060"/>
                </a:solidFill>
              </a:rPr>
              <a:t>():</a:t>
            </a:r>
          </a:p>
          <a:p>
            <a:pPr marL="457200" lvl="1" indent="0">
              <a:buNone/>
            </a:pPr>
            <a:r>
              <a:rPr lang="en-US" altLang="zh-CN" sz="3800" dirty="0">
                <a:solidFill>
                  <a:srgbClr val="0000FF"/>
                </a:solidFill>
                <a:latin typeface="+mn-ea"/>
                <a:ea typeface="+mn-ea"/>
              </a:rPr>
              <a:t>(4) A</a:t>
            </a:r>
            <a:r>
              <a:rPr kumimoji="0" lang="en-US" altLang="zh-CN" sz="38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→a		</a:t>
            </a:r>
            <a:endParaRPr lang="en-US" altLang="zh-CN" sz="3800" dirty="0">
              <a:solidFill>
                <a:srgbClr val="0000FF"/>
              </a:solidFill>
              <a:latin typeface="+mn-ea"/>
              <a:ea typeface="+mn-ea"/>
            </a:endParaRPr>
          </a:p>
          <a:p>
            <a:pPr marL="457200" lvl="1" indent="0">
              <a:buNone/>
            </a:pPr>
            <a:r>
              <a:rPr lang="en-US" altLang="zh-CN" sz="3800" dirty="0">
                <a:solidFill>
                  <a:srgbClr val="0000FF"/>
                </a:solidFill>
                <a:latin typeface="+mn-ea"/>
                <a:ea typeface="+mn-ea"/>
              </a:rPr>
              <a:t>(5) B</a:t>
            </a:r>
            <a:r>
              <a:rPr kumimoji="0" lang="en-US" altLang="zh-CN" sz="38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→Ɛ		</a:t>
            </a:r>
            <a:r>
              <a:rPr kumimoji="0" lang="en-US" altLang="zh-CN" sz="3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SELECT(</a:t>
            </a:r>
            <a:r>
              <a:rPr kumimoji="0" lang="zh-CN" altLang="en-US" sz="3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）</a:t>
            </a:r>
            <a:r>
              <a:rPr kumimoji="0" lang="en-US" altLang="zh-CN" sz="3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= { </a:t>
            </a:r>
            <a:r>
              <a:rPr kumimoji="0" lang="en-US" altLang="zh-CN" sz="3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3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}</a:t>
            </a:r>
            <a:endParaRPr kumimoji="0" lang="en-US" altLang="zh-CN" sz="380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457200" lvl="1" indent="0">
              <a:buNone/>
            </a:pPr>
            <a:r>
              <a:rPr lang="en-US" altLang="zh-CN" sz="3800" dirty="0">
                <a:solidFill>
                  <a:srgbClr val="0000FF"/>
                </a:solidFill>
                <a:latin typeface="+mn-ea"/>
                <a:ea typeface="+mn-ea"/>
              </a:rPr>
              <a:t>(6) B</a:t>
            </a:r>
            <a:r>
              <a:rPr kumimoji="0" lang="en-US" altLang="zh-CN" sz="38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→c		</a:t>
            </a:r>
            <a:r>
              <a:rPr kumimoji="0" lang="en-US" altLang="zh-CN" sz="3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SELECT(</a:t>
            </a:r>
            <a:r>
              <a:rPr kumimoji="0" lang="zh-CN" altLang="en-US" sz="3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）</a:t>
            </a:r>
            <a:r>
              <a:rPr kumimoji="0" lang="en-US" altLang="zh-CN" sz="3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= { </a:t>
            </a:r>
            <a:r>
              <a:rPr kumimoji="0" lang="en-US" altLang="zh-CN" sz="3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</a:rPr>
              <a:t>c</a:t>
            </a:r>
            <a:r>
              <a:rPr kumimoji="0" lang="en-US" altLang="zh-CN" sz="3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}</a:t>
            </a:r>
          </a:p>
          <a:p>
            <a:pPr marL="0" indent="0">
              <a:buNone/>
            </a:pPr>
            <a:r>
              <a:rPr lang="en-US" altLang="zh-CN" sz="3800" dirty="0">
                <a:solidFill>
                  <a:srgbClr val="0000FF"/>
                </a:solidFill>
                <a:latin typeface="+mn-ea"/>
                <a:ea typeface="+mn-ea"/>
              </a:rPr>
              <a:t>    void</a:t>
            </a: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zh-CN" sz="3800" dirty="0" err="1">
                <a:solidFill>
                  <a:srgbClr val="000000"/>
                </a:solidFill>
                <a:latin typeface="+mn-ea"/>
                <a:ea typeface="+mn-ea"/>
              </a:rPr>
              <a:t>parseA</a:t>
            </a: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(){</a:t>
            </a:r>
          </a:p>
          <a:p>
            <a:pPr marL="0" indent="0">
              <a:buNone/>
            </a:pP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           </a:t>
            </a:r>
            <a:r>
              <a:rPr lang="en-US" altLang="zh-CN" sz="3800" dirty="0" err="1">
                <a:solidFill>
                  <a:srgbClr val="000000"/>
                </a:solidFill>
                <a:latin typeface="+mn-ea"/>
                <a:ea typeface="+mn-ea"/>
              </a:rPr>
              <a:t>matchToken</a:t>
            </a: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zh-CN" sz="3800" dirty="0">
                <a:solidFill>
                  <a:srgbClr val="2F4F4F"/>
                </a:solidFill>
                <a:latin typeface="+mn-ea"/>
                <a:ea typeface="+mn-ea"/>
              </a:rPr>
              <a:t>a</a:t>
            </a: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); </a:t>
            </a:r>
          </a:p>
          <a:p>
            <a:pPr marL="0" indent="0">
              <a:buNone/>
            </a:pP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    }</a:t>
            </a:r>
            <a:endParaRPr lang="zh-CN" altLang="en-US" sz="38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indent="0">
              <a:buNone/>
            </a:pPr>
            <a:endParaRPr lang="en-US" altLang="zh-CN" sz="2000" dirty="0">
              <a:solidFill>
                <a:srgbClr val="0000FF"/>
              </a:solidFill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zh-CN" sz="3800" dirty="0">
                <a:solidFill>
                  <a:srgbClr val="0000FF"/>
                </a:solidFill>
                <a:latin typeface="+mn-ea"/>
                <a:ea typeface="+mn-ea"/>
              </a:rPr>
              <a:t>    void</a:t>
            </a: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zh-CN" sz="3800" dirty="0" err="1">
                <a:solidFill>
                  <a:srgbClr val="000000"/>
                </a:solidFill>
                <a:latin typeface="+mn-ea"/>
                <a:ea typeface="+mn-ea"/>
              </a:rPr>
              <a:t>parseB</a:t>
            </a: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() {</a:t>
            </a:r>
          </a:p>
          <a:p>
            <a:pPr marL="0" indent="0">
              <a:buNone/>
            </a:pPr>
            <a:r>
              <a:rPr lang="en-US" altLang="zh-CN" sz="3800" dirty="0">
                <a:solidFill>
                  <a:srgbClr val="0000FF"/>
                </a:solidFill>
                <a:latin typeface="+mn-ea"/>
                <a:ea typeface="+mn-ea"/>
              </a:rPr>
              <a:t>        if</a:t>
            </a: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 (token == </a:t>
            </a:r>
            <a:r>
              <a:rPr lang="en-US" altLang="zh-CN" sz="3800" dirty="0">
                <a:solidFill>
                  <a:srgbClr val="2F4F4F"/>
                </a:solidFill>
                <a:latin typeface="+mn-ea"/>
                <a:ea typeface="+mn-ea"/>
              </a:rPr>
              <a:t>c</a:t>
            </a: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) </a:t>
            </a:r>
            <a:r>
              <a:rPr lang="en-US" altLang="zh-CN" sz="3800" dirty="0" err="1">
                <a:solidFill>
                  <a:srgbClr val="000000"/>
                </a:solidFill>
                <a:latin typeface="+mn-ea"/>
                <a:ea typeface="+mn-ea"/>
              </a:rPr>
              <a:t>matchToken</a:t>
            </a: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zh-CN" sz="3800" dirty="0">
                <a:solidFill>
                  <a:srgbClr val="2F4F4F"/>
                </a:solidFill>
                <a:latin typeface="+mn-ea"/>
                <a:ea typeface="+mn-ea"/>
              </a:rPr>
              <a:t>c</a:t>
            </a: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);</a:t>
            </a:r>
          </a:p>
          <a:p>
            <a:pPr marL="0" indent="0">
              <a:buNone/>
            </a:pPr>
            <a:r>
              <a:rPr lang="en-US" altLang="zh-CN" sz="3800" dirty="0">
                <a:solidFill>
                  <a:srgbClr val="0000FF"/>
                </a:solidFill>
                <a:latin typeface="+mn-ea"/>
                <a:ea typeface="+mn-ea"/>
              </a:rPr>
              <a:t>        else</a:t>
            </a: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zh-CN" sz="3800" dirty="0">
                <a:solidFill>
                  <a:srgbClr val="0000FF"/>
                </a:solidFill>
                <a:latin typeface="+mn-ea"/>
                <a:ea typeface="+mn-ea"/>
              </a:rPr>
              <a:t>if</a:t>
            </a: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 (token == </a:t>
            </a:r>
            <a:r>
              <a:rPr lang="en-US" altLang="zh-CN" sz="3800" dirty="0">
                <a:solidFill>
                  <a:srgbClr val="2F4F4F"/>
                </a:solidFill>
                <a:latin typeface="+mn-ea"/>
                <a:ea typeface="+mn-ea"/>
              </a:rPr>
              <a:t>b</a:t>
            </a: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) { }  </a:t>
            </a:r>
            <a:r>
              <a:rPr lang="en-US" altLang="zh-CN" sz="3800" dirty="0">
                <a:solidFill>
                  <a:srgbClr val="0000FF"/>
                </a:solidFill>
                <a:latin typeface="+mn-ea"/>
                <a:ea typeface="+mn-ea"/>
              </a:rPr>
              <a:t>else</a:t>
            </a: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 error();</a:t>
            </a:r>
          </a:p>
          <a:p>
            <a:pPr marL="0" indent="0">
              <a:buNone/>
            </a:pPr>
            <a:r>
              <a:rPr lang="en-US" altLang="zh-CN" sz="3800" dirty="0">
                <a:solidFill>
                  <a:srgbClr val="000000"/>
                </a:solidFill>
                <a:latin typeface="+mn-ea"/>
                <a:ea typeface="+mn-ea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614903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37200-BF44-48A9-B1EC-BEFCA1CD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4.4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递归下降分析法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FE2091-F3AE-4E3B-993C-064BF4817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617641"/>
          </a:xfrm>
        </p:spPr>
        <p:txBody>
          <a:bodyPr/>
          <a:lstStyle/>
          <a:p>
            <a:r>
              <a:rPr lang="en-US" altLang="zh-CN" dirty="0"/>
              <a:t>PL/0</a:t>
            </a:r>
            <a:r>
              <a:rPr lang="zh-CN" altLang="en-US" dirty="0"/>
              <a:t>的文法及非终极符对应的递归子程序</a:t>
            </a:r>
          </a:p>
        </p:txBody>
      </p:sp>
      <p:graphicFrame>
        <p:nvGraphicFramePr>
          <p:cNvPr id="5" name="表格 3">
            <a:extLst>
              <a:ext uri="{FF2B5EF4-FFF2-40B4-BE49-F238E27FC236}">
                <a16:creationId xmlns:a16="http://schemas.microsoft.com/office/drawing/2014/main" id="{AD06E62F-1801-4801-BB9A-B4C0CFDD93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900435"/>
              </p:ext>
            </p:extLst>
          </p:nvPr>
        </p:nvGraphicFramePr>
        <p:xfrm>
          <a:off x="340895" y="1708702"/>
          <a:ext cx="1151020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100">
                  <a:extLst>
                    <a:ext uri="{9D8B030D-6E8A-4147-A177-3AD203B41FA5}">
                      <a16:colId xmlns:a16="http://schemas.microsoft.com/office/drawing/2014/main" val="2759349977"/>
                    </a:ext>
                  </a:extLst>
                </a:gridCol>
                <a:gridCol w="8181849">
                  <a:extLst>
                    <a:ext uri="{9D8B030D-6E8A-4147-A177-3AD203B41FA5}">
                      <a16:colId xmlns:a16="http://schemas.microsoft.com/office/drawing/2014/main" val="2454606038"/>
                    </a:ext>
                  </a:extLst>
                </a:gridCol>
                <a:gridCol w="2005260">
                  <a:extLst>
                    <a:ext uri="{9D8B030D-6E8A-4147-A177-3AD203B41FA5}">
                      <a16:colId xmlns:a16="http://schemas.microsoft.com/office/drawing/2014/main" val="727730343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语法单位</a:t>
                      </a:r>
                    </a:p>
                  </a:txBody>
                  <a:tcP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EBNF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描述</a:t>
                      </a:r>
                    </a:p>
                  </a:txBody>
                  <a:tcP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语法分析子程序</a:t>
                      </a:r>
                    </a:p>
                  </a:txBody>
                  <a:tcP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5126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程序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::=&lt;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分程序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&gt;.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main()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96322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分程序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::=[const 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常量定义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&gt;{,&lt;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常量定义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&gt;};]</a:t>
                      </a:r>
                    </a:p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    [var 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变量定义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&gt;{,&lt;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变量定义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&gt;};]</a:t>
                      </a:r>
                    </a:p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    [{procedure id;&lt;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分程序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&gt;;}]&lt;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语句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block()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84799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常量定义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::=&lt;id&gt;=&lt;number&gt;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>
                          <a:latin typeface="+mn-ea"/>
                          <a:ea typeface="+mn-ea"/>
                        </a:rPr>
                        <a:t>constdeclaration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()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6979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变量定义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::=&lt;id&gt;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>
                          <a:latin typeface="+mn-ea"/>
                          <a:ea typeface="+mn-ea"/>
                        </a:rPr>
                        <a:t>vardeclaration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()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03384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语句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::= </a:t>
                      </a: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&lt;id&gt;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:=&lt;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表达式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   | </a:t>
                      </a: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if 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条件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 then 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语句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   |</a:t>
                      </a: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while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 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条件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 do 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语句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</a:t>
                      </a:r>
                    </a:p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  | </a:t>
                      </a: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call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 &lt;id&gt;    | </a:t>
                      </a: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read</a:t>
                      </a:r>
                      <a:r>
                        <a:rPr lang="en-US" altLang="zh-CN" sz="1600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‘(’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&lt;id&gt;{,&lt;id&gt;}</a:t>
                      </a:r>
                      <a:r>
                        <a:rPr lang="en-US" altLang="zh-CN" sz="1600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‘)’  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  | </a:t>
                      </a: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write</a:t>
                      </a:r>
                      <a:r>
                        <a:rPr lang="en-US" altLang="zh-CN" sz="1600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‘(’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表达式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&gt;{,&lt;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表达式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&gt;}</a:t>
                      </a:r>
                      <a:r>
                        <a:rPr lang="en-US" altLang="zh-CN" sz="1600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‘)’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  | </a:t>
                      </a: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begin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 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语句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&gt;{;&lt;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语句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&gt;} end    | </a:t>
                      </a: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Ɛ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statement()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19995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条件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::=&lt;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表达式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&gt;(=|#| &lt;|&lt;=|&gt;|&gt;=)&lt;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表达式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 | odd 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表达式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condition()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56138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表达式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::=[+|-]&lt;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项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&gt;{(+|-)&lt;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项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&gt;}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expression()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04125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项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::=&lt;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因子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&gt;{(*|/)&lt;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因子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&gt;}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term()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68208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因子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::=&lt;id&gt;|&lt;number&gt;|’(‘&lt;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表达式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&gt;’)’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factor()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144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29911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200C30-51F2-4F46-931D-1E29C52A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4.4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递归下降分析法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32BCAC-8726-480A-9FFD-A132F5FFD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869994"/>
          </a:xfrm>
        </p:spPr>
        <p:txBody>
          <a:bodyPr/>
          <a:lstStyle/>
          <a:p>
            <a:r>
              <a:rPr lang="en-US" altLang="zh-CN" dirty="0"/>
              <a:t>PL/0</a:t>
            </a:r>
            <a:r>
              <a:rPr lang="zh-CN" altLang="en-US" dirty="0"/>
              <a:t>编译器的递归下降子程序法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FDFC55-FA90-473E-B1A8-D9AD57C8B6FC}"/>
              </a:ext>
            </a:extLst>
          </p:cNvPr>
          <p:cNvSpPr txBox="1"/>
          <p:nvPr/>
        </p:nvSpPr>
        <p:spPr>
          <a:xfrm>
            <a:off x="847177" y="1880267"/>
            <a:ext cx="7959939" cy="3416320"/>
          </a:xfrm>
          <a:prstGeom prst="rect">
            <a:avLst/>
          </a:prstGeom>
          <a:solidFill>
            <a:srgbClr val="FFFFFF"/>
          </a:solidFill>
          <a:ln>
            <a:solidFill>
              <a:srgbClr val="0E7C7E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/>
              <a:t>int min(){</a:t>
            </a:r>
          </a:p>
          <a:p>
            <a:pPr algn="l"/>
            <a:r>
              <a:rPr lang="zh-CN" altLang="en-US" sz="2400" dirty="0"/>
              <a:t>     </a:t>
            </a:r>
            <a:r>
              <a:rPr lang="en-US" altLang="zh-CN" sz="2400" dirty="0"/>
              <a:t>……</a:t>
            </a:r>
          </a:p>
          <a:p>
            <a:pPr algn="l"/>
            <a:r>
              <a:rPr lang="en-US" altLang="zh-CN" sz="2400" dirty="0"/>
              <a:t>     </a:t>
            </a:r>
            <a:r>
              <a:rPr lang="en-US" altLang="zh-CN" sz="2400" dirty="0" err="1"/>
              <a:t>getsym</a:t>
            </a:r>
            <a:r>
              <a:rPr lang="en-US" altLang="zh-CN" sz="2400" dirty="0"/>
              <a:t>();</a:t>
            </a:r>
          </a:p>
          <a:p>
            <a:pPr algn="l"/>
            <a:r>
              <a:rPr lang="en-US" altLang="zh-CN" sz="2400" dirty="0"/>
              <a:t>     block();</a:t>
            </a:r>
          </a:p>
          <a:p>
            <a:pPr algn="l"/>
            <a:r>
              <a:rPr lang="en-US" altLang="zh-CN" sz="2400" dirty="0"/>
              <a:t>     ……</a:t>
            </a:r>
          </a:p>
          <a:p>
            <a:pPr algn="l"/>
            <a:r>
              <a:rPr lang="en-US" altLang="zh-CN" sz="2400" dirty="0"/>
              <a:t>     if (</a:t>
            </a:r>
            <a:r>
              <a:rPr lang="en-US" altLang="zh-CN" sz="2400" dirty="0" err="1"/>
              <a:t>sym</a:t>
            </a:r>
            <a:r>
              <a:rPr lang="en-US" altLang="zh-CN" sz="2400" dirty="0"/>
              <a:t> != period) { error(9)};</a:t>
            </a:r>
          </a:p>
          <a:p>
            <a:pPr algn="l"/>
            <a:r>
              <a:rPr lang="en-US" altLang="zh-CN" sz="2400" dirty="0"/>
              <a:t>     ……</a:t>
            </a:r>
          </a:p>
          <a:p>
            <a:pPr algn="l"/>
            <a:r>
              <a:rPr lang="en-US" altLang="zh-CN" sz="2400" dirty="0"/>
              <a:t>     return 0;</a:t>
            </a:r>
          </a:p>
          <a:p>
            <a:pPr algn="l"/>
            <a:r>
              <a:rPr lang="en-US" altLang="zh-CN" sz="2400" dirty="0"/>
              <a:t>}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16811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4.1</a:t>
            </a:r>
            <a:r>
              <a:rPr lang="zh-CN" altLang="en-US" b="1" dirty="0"/>
              <a:t>　确定的自顶向下语法分析思想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4.2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文法的判别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4.4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递归下降分析法</a:t>
            </a:r>
            <a:endParaRPr lang="en-US" altLang="zh-CN" b="1" dirty="0"/>
          </a:p>
          <a:p>
            <a:pPr>
              <a:lnSpc>
                <a:spcPct val="16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4.5</a:t>
            </a:r>
            <a:r>
              <a:rPr lang="zh-CN" altLang="en-US" b="1" u="sng" dirty="0">
                <a:solidFill>
                  <a:srgbClr val="C00000"/>
                </a:solidFill>
              </a:rPr>
              <a:t>   </a:t>
            </a:r>
            <a:r>
              <a:rPr lang="en-US" altLang="zh-CN" b="1" u="sng" dirty="0">
                <a:solidFill>
                  <a:srgbClr val="C00000"/>
                </a:solidFill>
              </a:rPr>
              <a:t>LL(1)</a:t>
            </a:r>
            <a:r>
              <a:rPr lang="zh-CN" altLang="en-US" b="1" u="sng" dirty="0">
                <a:solidFill>
                  <a:srgbClr val="C00000"/>
                </a:solidFill>
              </a:rPr>
              <a:t>分析的实现</a:t>
            </a:r>
            <a:r>
              <a:rPr lang="en-US" altLang="zh-CN" b="1" u="sng" dirty="0">
                <a:solidFill>
                  <a:srgbClr val="C00000"/>
                </a:solidFill>
              </a:rPr>
              <a:t>-</a:t>
            </a:r>
            <a:r>
              <a:rPr lang="zh-CN" altLang="en-US" b="1" u="sng" dirty="0">
                <a:solidFill>
                  <a:srgbClr val="C00000"/>
                </a:solidFill>
              </a:rPr>
              <a:t>表驱动分析法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4.6  </a:t>
            </a:r>
            <a:r>
              <a:rPr lang="zh-CN" altLang="en-US" b="1" dirty="0"/>
              <a:t> </a:t>
            </a:r>
            <a:r>
              <a:rPr lang="en-US" altLang="zh-CN" b="1" dirty="0"/>
              <a:t>LL(1)</a:t>
            </a:r>
            <a:r>
              <a:rPr lang="zh-CN" altLang="en-US" b="1" dirty="0"/>
              <a:t>分析中的出错处理</a:t>
            </a:r>
          </a:p>
        </p:txBody>
      </p:sp>
    </p:spTree>
    <p:extLst>
      <p:ext uri="{BB962C8B-B14F-4D97-AF65-F5344CB8AC3E}">
        <p14:creationId xmlns:p14="http://schemas.microsoft.com/office/powerpoint/2010/main" val="22992004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37200-BF44-48A9-B1EC-BEFCA1CD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4.5</a:t>
            </a:r>
            <a:r>
              <a:rPr lang="zh-CN" altLang="en-US" b="1" dirty="0"/>
              <a:t>   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表驱动分析法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FE2091-F3AE-4E3B-993C-064BF4817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3"/>
            <a:ext cx="11110620" cy="1986391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输入栈</a:t>
            </a:r>
            <a:r>
              <a:rPr lang="en-US" altLang="zh-CN" dirty="0"/>
              <a:t>I:  </a:t>
            </a:r>
            <a:r>
              <a:rPr lang="zh-CN" altLang="en-US" dirty="0"/>
              <a:t>以串末端为底，栈内为未匹配部分</a:t>
            </a:r>
            <a:r>
              <a:rPr lang="en-US" altLang="zh-CN" dirty="0"/>
              <a:t>;</a:t>
            </a:r>
            <a:r>
              <a:rPr lang="zh-CN" altLang="en-US" dirty="0"/>
              <a:t>初始状态为</a:t>
            </a:r>
            <a:r>
              <a:rPr lang="en-US" altLang="zh-CN" dirty="0"/>
              <a:t>w#</a:t>
            </a:r>
            <a:r>
              <a:rPr lang="zh-CN" altLang="en-US" dirty="0"/>
              <a:t>，</a:t>
            </a:r>
            <a:r>
              <a:rPr lang="en-US" altLang="zh-CN" dirty="0"/>
              <a:t>w</a:t>
            </a:r>
            <a:r>
              <a:rPr lang="zh-CN" altLang="en-US" dirty="0"/>
              <a:t>为要识别的串</a:t>
            </a:r>
            <a:endParaRPr lang="en-US" altLang="zh-CN" dirty="0"/>
          </a:p>
          <a:p>
            <a:r>
              <a:rPr lang="zh-CN" altLang="en-US" dirty="0"/>
              <a:t>分析栈</a:t>
            </a:r>
            <a:r>
              <a:rPr lang="en-US" altLang="zh-CN" dirty="0"/>
              <a:t>S</a:t>
            </a:r>
            <a:r>
              <a:rPr lang="zh-CN" altLang="en-US" dirty="0"/>
              <a:t>：推导过程产生的句型未匹配部分</a:t>
            </a:r>
            <a:r>
              <a:rPr lang="en-US" altLang="zh-CN" dirty="0"/>
              <a:t>;</a:t>
            </a:r>
            <a:r>
              <a:rPr lang="zh-CN" altLang="en-US" dirty="0"/>
              <a:t>初始状态为</a:t>
            </a:r>
            <a:r>
              <a:rPr lang="en-US" altLang="zh-CN" dirty="0"/>
              <a:t>#S</a:t>
            </a:r>
            <a:endParaRPr lang="zh-CN" altLang="en-US" dirty="0"/>
          </a:p>
          <a:p>
            <a:r>
              <a:rPr lang="zh-CN" altLang="en-US" dirty="0"/>
              <a:t>分析表</a:t>
            </a:r>
            <a:r>
              <a:rPr lang="en-US" altLang="zh-CN" dirty="0"/>
              <a:t>M</a:t>
            </a:r>
            <a:r>
              <a:rPr lang="zh-CN" altLang="en-US" dirty="0"/>
              <a:t>：若</a:t>
            </a:r>
            <a:r>
              <a:rPr lang="en-US" altLang="zh-CN" dirty="0" err="1"/>
              <a:t>a∈SELECT</a:t>
            </a:r>
            <a:r>
              <a:rPr lang="en-US" altLang="zh-CN" dirty="0"/>
              <a:t>(A→</a:t>
            </a:r>
            <a:r>
              <a:rPr lang="el-GR" altLang="zh-CN" dirty="0"/>
              <a:t>α</a:t>
            </a:r>
            <a:r>
              <a:rPr lang="en-US" altLang="zh-CN" dirty="0"/>
              <a:t>)</a:t>
            </a:r>
            <a:r>
              <a:rPr lang="zh-CN" altLang="en-US" dirty="0"/>
              <a:t>，则</a:t>
            </a:r>
            <a:r>
              <a:rPr lang="en-US" altLang="zh-CN" dirty="0"/>
              <a:t>M[</a:t>
            </a:r>
            <a:r>
              <a:rPr lang="en-US" altLang="zh-CN" dirty="0" err="1"/>
              <a:t>A,a</a:t>
            </a:r>
            <a:r>
              <a:rPr lang="en-US" altLang="zh-CN" dirty="0"/>
              <a:t>] = (A→</a:t>
            </a:r>
            <a:r>
              <a:rPr lang="el-GR" altLang="zh-CN" dirty="0"/>
              <a:t>α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输出：</a:t>
            </a:r>
            <a:r>
              <a:rPr lang="en-US" altLang="zh-CN" dirty="0"/>
              <a:t>w</a:t>
            </a:r>
            <a:r>
              <a:rPr lang="zh-CN" altLang="en-US" dirty="0"/>
              <a:t>的最左推导，或报告语法错误</a:t>
            </a: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1913DF4F-295C-492B-9414-8D959D7C8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282" y="4543922"/>
            <a:ext cx="609315" cy="1471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kumimoji="0" lang="zh-CN" altLang="en-US" sz="2400" dirty="0">
                <a:latin typeface="+mn-ea"/>
                <a:ea typeface="+mn-ea"/>
              </a:rPr>
              <a:t>分</a:t>
            </a:r>
            <a:endParaRPr kumimoji="0" lang="en-US" altLang="zh-CN" sz="2400" dirty="0">
              <a:latin typeface="+mn-ea"/>
              <a:ea typeface="+mn-ea"/>
            </a:endParaRPr>
          </a:p>
          <a:p>
            <a:pPr algn="ctr" eaLnBrk="0" hangingPunct="0"/>
            <a:r>
              <a:rPr kumimoji="0" lang="zh-CN" altLang="en-US" sz="2400" dirty="0">
                <a:latin typeface="+mn-ea"/>
                <a:ea typeface="+mn-ea"/>
              </a:rPr>
              <a:t>析</a:t>
            </a:r>
            <a:endParaRPr kumimoji="0" lang="en-US" altLang="zh-CN" sz="2400" dirty="0">
              <a:latin typeface="+mn-ea"/>
              <a:ea typeface="+mn-ea"/>
            </a:endParaRPr>
          </a:p>
          <a:p>
            <a:pPr algn="ctr" eaLnBrk="0" hangingPunct="0"/>
            <a:r>
              <a:rPr kumimoji="0" lang="zh-CN" altLang="en-US" sz="2400" dirty="0">
                <a:latin typeface="+mn-ea"/>
                <a:ea typeface="+mn-ea"/>
              </a:rPr>
              <a:t>栈</a:t>
            </a:r>
            <a:endParaRPr kumimoji="0" lang="en-US" altLang="zh-CN" sz="2400" dirty="0">
              <a:latin typeface="+mn-ea"/>
              <a:ea typeface="+mn-ea"/>
            </a:endParaRPr>
          </a:p>
          <a:p>
            <a:pPr algn="ctr" eaLnBrk="0" hangingPunct="0"/>
            <a:r>
              <a:rPr kumimoji="0" lang="en-US" altLang="zh-CN" sz="2400" dirty="0">
                <a:latin typeface="+mn-ea"/>
                <a:ea typeface="+mn-ea"/>
              </a:rPr>
              <a:t>S</a:t>
            </a: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CB70A0AB-419E-4B78-B110-8B8D1F5E7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3498" y="3044610"/>
            <a:ext cx="1274284" cy="529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96000"/>
              </a:lnSpc>
            </a:pPr>
            <a:r>
              <a:rPr kumimoji="0" lang="zh-CN" altLang="en-US" sz="2400" dirty="0">
                <a:latin typeface="+mn-ea"/>
                <a:ea typeface="+mn-ea"/>
              </a:rPr>
              <a:t>输入栈</a:t>
            </a:r>
            <a:r>
              <a:rPr kumimoji="0" lang="en-US" altLang="zh-CN" sz="2400" dirty="0">
                <a:latin typeface="+mn-ea"/>
                <a:ea typeface="+mn-ea"/>
              </a:rPr>
              <a:t>I</a:t>
            </a: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2CCCAD13-F80D-42BD-BDB0-4288B67DD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215849"/>
              </p:ext>
            </p:extLst>
          </p:nvPr>
        </p:nvGraphicFramePr>
        <p:xfrm>
          <a:off x="4008072" y="4760459"/>
          <a:ext cx="5649747" cy="1862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8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63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17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6918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24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分析表</a:t>
                      </a:r>
                      <a:r>
                        <a:rPr lang="en-US" altLang="zh-CN" sz="24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</a:t>
                      </a:r>
                      <a:endParaRPr lang="zh-CN" altLang="en-US" sz="2400" b="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11206"/>
                  </a:ext>
                </a:extLst>
              </a:tr>
              <a:tr h="55691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     V</a:t>
                      </a:r>
                      <a:r>
                        <a:rPr lang="en-US" altLang="zh-CN" sz="1600" b="1" baseline="-25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algn="l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</a:t>
                      </a:r>
                      <a:r>
                        <a:rPr lang="en-US" altLang="zh-CN" sz="1600" b="1" baseline="-25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</a:t>
                      </a:r>
                      <a:endParaRPr lang="zh-CN" altLang="en-US" sz="1600" b="1" baseline="-25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…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2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 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S→aS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S→ε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2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…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317F263E-57B0-49E3-8796-70F89DEB8FC5}"/>
              </a:ext>
            </a:extLst>
          </p:cNvPr>
          <p:cNvSpPr txBox="1"/>
          <p:nvPr/>
        </p:nvSpPr>
        <p:spPr>
          <a:xfrm>
            <a:off x="4023570" y="3928843"/>
            <a:ext cx="5615143" cy="461665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预测分析程序</a:t>
            </a:r>
          </a:p>
        </p:txBody>
      </p:sp>
      <p:graphicFrame>
        <p:nvGraphicFramePr>
          <p:cNvPr id="23" name="表格 23">
            <a:extLst>
              <a:ext uri="{FF2B5EF4-FFF2-40B4-BE49-F238E27FC236}">
                <a16:creationId xmlns:a16="http://schemas.microsoft.com/office/drawing/2014/main" id="{DBF79595-13E6-47D9-BF08-CA90753DCFD9}"/>
              </a:ext>
            </a:extLst>
          </p:cNvPr>
          <p:cNvGraphicFramePr>
            <a:graphicFrameLocks noGrp="1"/>
          </p:cNvGraphicFramePr>
          <p:nvPr/>
        </p:nvGraphicFramePr>
        <p:xfrm>
          <a:off x="4023570" y="3024424"/>
          <a:ext cx="5615143" cy="529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5143">
                  <a:extLst>
                    <a:ext uri="{9D8B030D-6E8A-4147-A177-3AD203B41FA5}">
                      <a16:colId xmlns:a16="http://schemas.microsoft.com/office/drawing/2014/main" val="1786228169"/>
                    </a:ext>
                  </a:extLst>
                </a:gridCol>
              </a:tblGrid>
              <a:tr h="529701"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 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3 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···a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i</a:t>
                      </a:r>
                      <a:r>
                        <a:rPr kumimoji="0" lang="zh-CN" altLang="en-US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－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FF00FF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i 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i+1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 ···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zh-CN" altLang="en-US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－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 a</a:t>
                      </a:r>
                      <a:r>
                        <a:rPr kumimoji="0" lang="en-US" altLang="zh-CN" sz="2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n </a:t>
                      </a:r>
                      <a:r>
                        <a:rPr kumimoji="0" lang="en-US" altLang="zh-CN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/>
                          <a:ea typeface="+mn-ea"/>
                          <a:cs typeface="+mn-cs"/>
                        </a:rPr>
                        <a:t>#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800907"/>
                  </a:ext>
                </a:extLst>
              </a:tr>
            </a:tbl>
          </a:graphicData>
        </a:graphic>
      </p:graphicFrame>
      <p:graphicFrame>
        <p:nvGraphicFramePr>
          <p:cNvPr id="24" name="表格 24">
            <a:extLst>
              <a:ext uri="{FF2B5EF4-FFF2-40B4-BE49-F238E27FC236}">
                <a16:creationId xmlns:a16="http://schemas.microsoft.com/office/drawing/2014/main" id="{FC260114-AA60-4405-80CC-9ECC04277699}"/>
              </a:ext>
            </a:extLst>
          </p:cNvPr>
          <p:cNvGraphicFramePr>
            <a:graphicFrameLocks noGrp="1"/>
          </p:cNvGraphicFramePr>
          <p:nvPr/>
        </p:nvGraphicFramePr>
        <p:xfrm>
          <a:off x="2553287" y="3727112"/>
          <a:ext cx="734908" cy="2873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908">
                  <a:extLst>
                    <a:ext uri="{9D8B030D-6E8A-4147-A177-3AD203B41FA5}">
                      <a16:colId xmlns:a16="http://schemas.microsoft.com/office/drawing/2014/main" val="4290920966"/>
                    </a:ext>
                  </a:extLst>
                </a:gridCol>
              </a:tblGrid>
              <a:tr h="4788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dirty="0">
                          <a:solidFill>
                            <a:srgbClr val="FF00FF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47178"/>
                  </a:ext>
                </a:extLst>
              </a:tr>
              <a:tr h="4788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1" dirty="0">
                          <a:latin typeface="+mn-ea"/>
                          <a:ea typeface="+mn-ea"/>
                        </a:rPr>
                        <a:t>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512903"/>
                  </a:ext>
                </a:extLst>
              </a:tr>
              <a:tr h="4788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1" dirty="0">
                          <a:latin typeface="+mn-ea"/>
                          <a:ea typeface="+mn-ea"/>
                        </a:rPr>
                        <a:t>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393820"/>
                  </a:ext>
                </a:extLst>
              </a:tr>
              <a:tr h="4788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1" dirty="0">
                          <a:latin typeface="+mn-ea"/>
                          <a:ea typeface="+mn-ea"/>
                        </a:rPr>
                        <a:t>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83004"/>
                  </a:ext>
                </a:extLst>
              </a:tr>
              <a:tr h="4788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0" dirty="0">
                          <a:latin typeface="+mn-ea"/>
                          <a:ea typeface="+mn-ea"/>
                        </a:rPr>
                        <a:t>S</a:t>
                      </a:r>
                      <a:endParaRPr lang="zh-CN" altLang="en-US" sz="2400" b="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169952"/>
                  </a:ext>
                </a:extLst>
              </a:tr>
              <a:tr h="4788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#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950190"/>
                  </a:ext>
                </a:extLst>
              </a:tr>
            </a:tbl>
          </a:graphicData>
        </a:graphic>
      </p:graphicFrame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C6A1B22-0C24-4070-9607-530C7B7CD39E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flipH="1" flipV="1">
            <a:off x="6831141" y="3554125"/>
            <a:ext cx="1" cy="3747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3C3E0EE-2E67-4FA6-8D5D-471CDFED144F}"/>
              </a:ext>
            </a:extLst>
          </p:cNvPr>
          <p:cNvCxnSpPr>
            <a:cxnSpLocks/>
            <a:stCxn id="22" idx="2"/>
            <a:endCxn id="21" idx="0"/>
          </p:cNvCxnSpPr>
          <p:nvPr/>
        </p:nvCxnSpPr>
        <p:spPr>
          <a:xfrm>
            <a:off x="6831142" y="4390508"/>
            <a:ext cx="1803" cy="3699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311499C-D5D9-4FCB-A678-5B0064C155CD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3288195" y="4159675"/>
            <a:ext cx="73537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C1161E11-E228-4714-B54F-70FD7E65B825}"/>
              </a:ext>
            </a:extLst>
          </p:cNvPr>
          <p:cNvSpPr txBox="1"/>
          <p:nvPr/>
        </p:nvSpPr>
        <p:spPr>
          <a:xfrm>
            <a:off x="2338502" y="3018387"/>
            <a:ext cx="135136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M[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X,a</a:t>
            </a:r>
            <a:r>
              <a:rPr kumimoji="0" lang="en-US" altLang="zh-CN" sz="26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  <a:endParaRPr lang="zh-CN" altLang="en-US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B893C0B-4904-48C0-BE7C-2C3DF5BA1AC1}"/>
              </a:ext>
            </a:extLst>
          </p:cNvPr>
          <p:cNvCxnSpPr>
            <a:cxnSpLocks/>
            <a:stCxn id="22" idx="3"/>
            <a:endCxn id="41" idx="1"/>
          </p:cNvCxnSpPr>
          <p:nvPr/>
        </p:nvCxnSpPr>
        <p:spPr>
          <a:xfrm>
            <a:off x="9638713" y="4159676"/>
            <a:ext cx="51228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93A0B237-E06B-42EB-AFA2-04F78C5ADB6A}"/>
              </a:ext>
            </a:extLst>
          </p:cNvPr>
          <p:cNvSpPr txBox="1"/>
          <p:nvPr/>
        </p:nvSpPr>
        <p:spPr>
          <a:xfrm>
            <a:off x="10150993" y="3928843"/>
            <a:ext cx="8068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输出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683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BDD6AF-5947-401A-BB09-285844179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938" y="1089873"/>
            <a:ext cx="11030256" cy="5637024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800" dirty="0"/>
              <a:t>从文法开始符号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800" dirty="0">
                <a:solidFill>
                  <a:srgbClr val="C00000"/>
                </a:solidFill>
              </a:rPr>
              <a:t>推导</a:t>
            </a:r>
            <a:r>
              <a:rPr lang="zh-CN" altLang="en-US" sz="2800" dirty="0"/>
              <a:t>出词串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sz="2800" dirty="0"/>
              <a:t>的过程</a:t>
            </a:r>
            <a:endParaRPr lang="en-US" altLang="zh-CN" sz="2800" dirty="0"/>
          </a:p>
          <a:p>
            <a:r>
              <a:rPr lang="zh-CN" altLang="en-US" sz="2800" dirty="0"/>
              <a:t>从</a:t>
            </a:r>
            <a:r>
              <a:rPr lang="en-US" altLang="zh-CN" sz="2800" dirty="0"/>
              <a:t>S</a:t>
            </a:r>
            <a:r>
              <a:rPr lang="zh-CN" altLang="en-US" sz="2800" dirty="0"/>
              <a:t>为根结点，从</a:t>
            </a:r>
            <a:r>
              <a:rPr lang="zh-CN" altLang="en-US" sz="2800" dirty="0">
                <a:solidFill>
                  <a:srgbClr val="C00000"/>
                </a:solidFill>
              </a:rPr>
              <a:t>顶部</a:t>
            </a:r>
            <a:r>
              <a:rPr lang="zh-CN" altLang="en-US" sz="2800" dirty="0"/>
              <a:t>向</a:t>
            </a:r>
            <a:r>
              <a:rPr lang="zh-CN" altLang="en-US" sz="2800" dirty="0">
                <a:solidFill>
                  <a:srgbClr val="C00000"/>
                </a:solidFill>
              </a:rPr>
              <a:t>底部</a:t>
            </a:r>
            <a:r>
              <a:rPr lang="zh-CN" altLang="en-US" sz="2800" dirty="0"/>
              <a:t>（叶节点）构造语法分析树</a:t>
            </a: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例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sz="2800" dirty="0"/>
              <a:t>每一步推导中，都需要做</a:t>
            </a:r>
            <a:r>
              <a:rPr lang="zh-CN" altLang="en-US" sz="2800" dirty="0">
                <a:solidFill>
                  <a:srgbClr val="C00000"/>
                </a:solidFill>
              </a:rPr>
              <a:t>两个选择</a:t>
            </a: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替换当前句型中的</a:t>
            </a:r>
            <a:r>
              <a:rPr lang="zh-CN" altLang="en-US" sz="2400" dirty="0"/>
              <a:t>哪个非终结符</a:t>
            </a: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用该非终结符的</a:t>
            </a:r>
            <a:r>
              <a:rPr lang="zh-CN" altLang="en-US" sz="2400" dirty="0"/>
              <a:t>哪个候选式</a:t>
            </a:r>
            <a:r>
              <a:rPr lang="zh-CN" altLang="en-US" sz="2400" dirty="0">
                <a:solidFill>
                  <a:schemeClr val="tx1"/>
                </a:solidFill>
              </a:rPr>
              <a:t>进行替换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5A5C3A6-EF97-4906-A144-101F93AC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4.1</a:t>
            </a:r>
            <a:r>
              <a:rPr lang="zh-CN" altLang="en-US" dirty="0"/>
              <a:t>　确定的自顶向下语法分析思想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6728703-71F7-4DF1-B207-947A0225225A}"/>
              </a:ext>
            </a:extLst>
          </p:cNvPr>
          <p:cNvSpPr/>
          <p:nvPr/>
        </p:nvSpPr>
        <p:spPr>
          <a:xfrm>
            <a:off x="2035795" y="4217386"/>
            <a:ext cx="1403350" cy="670953"/>
          </a:xfrm>
          <a:prstGeom prst="rect">
            <a:avLst/>
          </a:prstGeom>
          <a:solidFill>
            <a:srgbClr val="0E7C7E"/>
          </a:solidFill>
          <a:ln w="12700">
            <a:solidFill>
              <a:schemeClr val="tx2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输入</a:t>
            </a:r>
            <a:endParaRPr lang="en-US" altLang="zh-CN" sz="1600" b="1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lang="en-US" altLang="zh-CN" i="1" dirty="0" err="1">
                <a:solidFill>
                  <a:schemeClr val="bg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aabbaa</a:t>
            </a:r>
            <a:endParaRPr lang="zh-CN" altLang="en-US" i="1" dirty="0">
              <a:solidFill>
                <a:schemeClr val="bg1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A4D07C0-4A0B-49C3-B7B8-6F84FFB45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4761" y="2322644"/>
            <a:ext cx="2847975" cy="2470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pPr marL="342900" lvl="1" indent="-34290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endParaRPr lang="en-US" altLang="zh-CN" sz="800" b="1" dirty="0">
              <a:latin typeface="楷体" pitchFamily="49" charset="-122"/>
              <a:ea typeface="楷体" pitchFamily="49" charset="-122"/>
            </a:endParaRPr>
          </a:p>
          <a:p>
            <a:pPr marL="342900" lvl="1" indent="-34290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defRPr/>
            </a:pPr>
            <a:r>
              <a:rPr kumimoji="1" lang="en-US" altLang="zh-CN" b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		</a:t>
            </a:r>
            <a:endParaRPr kumimoji="1" lang="en-US" altLang="zh-C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60B47FC-E919-4C9F-AF44-5CCD31C96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5795" y="2322643"/>
            <a:ext cx="1403350" cy="182723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2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 b="1" dirty="0">
                <a:latin typeface="+mn-ea"/>
                <a:ea typeface="+mn-ea"/>
                <a:cs typeface="Times New Roman" panose="02020603050405020304" pitchFamily="18" charset="0"/>
              </a:rPr>
              <a:t>文法</a:t>
            </a:r>
            <a:r>
              <a:rPr lang="en-US" altLang="zh-CN" sz="1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G[S]</a:t>
            </a:r>
          </a:p>
          <a:p>
            <a:pPr algn="just">
              <a:lnSpc>
                <a:spcPts val="2000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① </a:t>
            </a:r>
            <a:r>
              <a:rPr lang="en-US" altLang="zh-CN" sz="16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S→aAS</a:t>
            </a:r>
            <a:endParaRPr lang="en-US" altLang="zh-CN" sz="1600" b="1" i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2000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②</a:t>
            </a:r>
            <a:r>
              <a: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S→a</a:t>
            </a:r>
            <a:endParaRPr lang="en-US" altLang="zh-CN" sz="1600" b="1" i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2000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③</a:t>
            </a:r>
            <a:r>
              <a:rPr lang="en-US" altLang="zh-CN" sz="16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1600" b="1" i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A→SbA</a:t>
            </a:r>
            <a:endParaRPr lang="en-US" altLang="zh-CN" sz="1600" b="1" i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>
              <a:lnSpc>
                <a:spcPts val="2000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④ </a:t>
            </a:r>
            <a:r>
              <a:rPr lang="en-US" altLang="zh-CN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600" b="1" i="1" dirty="0">
                <a:latin typeface="Times New Roman" panose="02020603050405020304" pitchFamily="18" charset="0"/>
                <a:ea typeface="楷体" panose="02010609060101010101" pitchFamily="49" charset="-122"/>
              </a:rPr>
              <a:t>→ SS</a:t>
            </a:r>
          </a:p>
          <a:p>
            <a:pPr algn="just">
              <a:lnSpc>
                <a:spcPts val="2000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</a:rPr>
              <a:t>⑤ </a:t>
            </a:r>
            <a:r>
              <a:rPr lang="en-US" altLang="zh-CN" sz="1600" b="1" i="1" dirty="0" err="1">
                <a:latin typeface="Times New Roman" panose="02020603050405020304" pitchFamily="18" charset="0"/>
                <a:ea typeface="楷体" panose="02010609060101010101" pitchFamily="49" charset="-122"/>
              </a:rPr>
              <a:t>A→ba</a:t>
            </a:r>
            <a:endParaRPr lang="en-US" altLang="zh-CN" sz="1600" b="1" i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  <a:p>
            <a:pPr algn="just">
              <a:lnSpc>
                <a:spcPts val="2000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endParaRPr lang="en-US" altLang="zh-CN" sz="1600" b="1" dirty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grpSp>
        <p:nvGrpSpPr>
          <p:cNvPr id="8" name="组合 40">
            <a:extLst>
              <a:ext uri="{FF2B5EF4-FFF2-40B4-BE49-F238E27FC236}">
                <a16:creationId xmlns:a16="http://schemas.microsoft.com/office/drawing/2014/main" id="{71527654-5897-4192-90D2-2F7A19EA012A}"/>
              </a:ext>
            </a:extLst>
          </p:cNvPr>
          <p:cNvGrpSpPr>
            <a:grpSpLocks/>
          </p:cNvGrpSpPr>
          <p:nvPr/>
        </p:nvGrpSpPr>
        <p:grpSpPr bwMode="auto">
          <a:xfrm>
            <a:off x="3589957" y="2322643"/>
            <a:ext cx="3802735" cy="2489407"/>
            <a:chOff x="3203848" y="2859586"/>
            <a:chExt cx="3312368" cy="2241736"/>
          </a:xfrm>
          <a:solidFill>
            <a:schemeClr val="bg1"/>
          </a:solidFill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C72D148-CE0D-4B46-A1B8-E97A13E26634}"/>
                </a:ext>
              </a:extLst>
            </p:cNvPr>
            <p:cNvSpPr/>
            <p:nvPr/>
          </p:nvSpPr>
          <p:spPr>
            <a:xfrm>
              <a:off x="3203848" y="2859586"/>
              <a:ext cx="3312368" cy="22417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矩形 47">
              <a:extLst>
                <a:ext uri="{FF2B5EF4-FFF2-40B4-BE49-F238E27FC236}">
                  <a16:creationId xmlns:a16="http://schemas.microsoft.com/office/drawing/2014/main" id="{F297D07B-FDD0-452E-A181-5F81E2883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3716" y="2915344"/>
              <a:ext cx="1107826" cy="3698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b="1" dirty="0">
                  <a:latin typeface="华文楷体" panose="02010600040101010101" pitchFamily="2" charset="-122"/>
                  <a:ea typeface="华文楷体" panose="02010600040101010101" pitchFamily="2" charset="-122"/>
                  <a:cs typeface="楷体_GB2312"/>
                </a:rPr>
                <a:t>分析树</a:t>
              </a:r>
              <a:r>
                <a:rPr lang="zh-CN" altLang="en-US" b="1" dirty="0">
                  <a:latin typeface="楷体_GB2312"/>
                  <a:ea typeface="华文楷体" panose="02010600040101010101" pitchFamily="2" charset="-122"/>
                  <a:cs typeface="楷体_GB2312"/>
                </a:rPr>
                <a:t>：</a:t>
              </a:r>
              <a:endParaRPr lang="zh-CN" altLang="en-US" dirty="0">
                <a:ea typeface="华文楷体" panose="02010600040101010101" pitchFamily="2" charset="-122"/>
                <a:cs typeface="楷体_GB2312"/>
              </a:endParaRPr>
            </a:p>
          </p:txBody>
        </p:sp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id="{1677D665-D3C4-4962-819D-02F8428893BB}"/>
              </a:ext>
            </a:extLst>
          </p:cNvPr>
          <p:cNvSpPr txBox="1"/>
          <p:nvPr/>
        </p:nvSpPr>
        <p:spPr>
          <a:xfrm>
            <a:off x="5341693" y="2322643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DEA19747-8026-4940-A7A1-09465287ABE6}"/>
              </a:ext>
            </a:extLst>
          </p:cNvPr>
          <p:cNvGrpSpPr/>
          <p:nvPr/>
        </p:nvGrpSpPr>
        <p:grpSpPr>
          <a:xfrm>
            <a:off x="4739932" y="2691975"/>
            <a:ext cx="1887191" cy="717162"/>
            <a:chOff x="3470761" y="3312662"/>
            <a:chExt cx="1887191" cy="717162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348E0688-0220-4A77-A22A-8F5BDE0F1D7B}"/>
                </a:ext>
              </a:extLst>
            </p:cNvPr>
            <p:cNvSpPr txBox="1"/>
            <p:nvPr/>
          </p:nvSpPr>
          <p:spPr>
            <a:xfrm>
              <a:off x="5045046" y="3660492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D3896490-AA76-42D1-804E-F193E915EE51}"/>
                </a:ext>
              </a:extLst>
            </p:cNvPr>
            <p:cNvSpPr txBox="1"/>
            <p:nvPr/>
          </p:nvSpPr>
          <p:spPr>
            <a:xfrm>
              <a:off x="3470761" y="3660492"/>
              <a:ext cx="3000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BB17D28D-132E-4967-80EA-E73A6FF5A623}"/>
                </a:ext>
              </a:extLst>
            </p:cNvPr>
            <p:cNvSpPr txBox="1"/>
            <p:nvPr/>
          </p:nvSpPr>
          <p:spPr>
            <a:xfrm>
              <a:off x="4060846" y="3660492"/>
              <a:ext cx="3385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BD7BA32-58E7-49BF-B61E-97799DF7D898}"/>
                </a:ext>
              </a:extLst>
            </p:cNvPr>
            <p:cNvCxnSpPr>
              <a:cxnSpLocks/>
              <a:stCxn id="74" idx="2"/>
              <a:endCxn id="95" idx="0"/>
            </p:cNvCxnSpPr>
            <p:nvPr/>
          </p:nvCxnSpPr>
          <p:spPr>
            <a:xfrm flipH="1">
              <a:off x="3620802" y="3312662"/>
              <a:ext cx="608173" cy="3478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171E4975-D52A-4289-BA2D-02A486F3DE9D}"/>
                </a:ext>
              </a:extLst>
            </p:cNvPr>
            <p:cNvCxnSpPr>
              <a:stCxn id="74" idx="2"/>
              <a:endCxn id="96" idx="0"/>
            </p:cNvCxnSpPr>
            <p:nvPr/>
          </p:nvCxnSpPr>
          <p:spPr>
            <a:xfrm>
              <a:off x="4228975" y="3312662"/>
              <a:ext cx="1148" cy="3478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FA7213E3-5FC3-49A0-B825-A9A5B681A545}"/>
                </a:ext>
              </a:extLst>
            </p:cNvPr>
            <p:cNvCxnSpPr>
              <a:cxnSpLocks/>
              <a:stCxn id="74" idx="2"/>
              <a:endCxn id="94" idx="0"/>
            </p:cNvCxnSpPr>
            <p:nvPr/>
          </p:nvCxnSpPr>
          <p:spPr>
            <a:xfrm>
              <a:off x="4228975" y="3312662"/>
              <a:ext cx="972524" cy="3478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BE07023B-D34E-4CD6-9EEC-6A71ECC7FE79}"/>
              </a:ext>
            </a:extLst>
          </p:cNvPr>
          <p:cNvGrpSpPr/>
          <p:nvPr/>
        </p:nvGrpSpPr>
        <p:grpSpPr>
          <a:xfrm>
            <a:off x="4836449" y="3409137"/>
            <a:ext cx="1360160" cy="755416"/>
            <a:chOff x="3567278" y="4029824"/>
            <a:chExt cx="1360160" cy="755416"/>
          </a:xfrm>
        </p:grpSpPr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4F6C7409-B452-482E-ABED-679FC8728DBF}"/>
                </a:ext>
              </a:extLst>
            </p:cNvPr>
            <p:cNvCxnSpPr>
              <a:cxnSpLocks/>
              <a:stCxn id="96" idx="2"/>
              <a:endCxn id="91" idx="0"/>
            </p:cNvCxnSpPr>
            <p:nvPr/>
          </p:nvCxnSpPr>
          <p:spPr>
            <a:xfrm flipH="1">
              <a:off x="3723731" y="4029824"/>
              <a:ext cx="506392" cy="3640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0D516E7E-84F0-40A5-8941-B236D4E222A1}"/>
                </a:ext>
              </a:extLst>
            </p:cNvPr>
            <p:cNvCxnSpPr>
              <a:cxnSpLocks/>
              <a:stCxn id="96" idx="2"/>
              <a:endCxn id="92" idx="0"/>
            </p:cNvCxnSpPr>
            <p:nvPr/>
          </p:nvCxnSpPr>
          <p:spPr>
            <a:xfrm>
              <a:off x="4230123" y="4029824"/>
              <a:ext cx="528038" cy="37193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A53FBCCA-72D6-4F9D-96B2-819F50CDD9E4}"/>
                </a:ext>
              </a:extLst>
            </p:cNvPr>
            <p:cNvSpPr txBox="1"/>
            <p:nvPr/>
          </p:nvSpPr>
          <p:spPr>
            <a:xfrm>
              <a:off x="4091783" y="4415908"/>
              <a:ext cx="3000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2FA514AC-46A6-43D5-9DB6-94517C5AE838}"/>
                </a:ext>
              </a:extLst>
            </p:cNvPr>
            <p:cNvSpPr txBox="1"/>
            <p:nvPr/>
          </p:nvSpPr>
          <p:spPr>
            <a:xfrm>
              <a:off x="3567278" y="4393882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5A5E47B1-FE83-4600-8A77-F68301BA01CE}"/>
                </a:ext>
              </a:extLst>
            </p:cNvPr>
            <p:cNvSpPr txBox="1"/>
            <p:nvPr/>
          </p:nvSpPr>
          <p:spPr>
            <a:xfrm>
              <a:off x="4588884" y="4401762"/>
              <a:ext cx="3385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0BEAFC89-F5AE-4F2E-91B1-3FD80EB8D845}"/>
                </a:ext>
              </a:extLst>
            </p:cNvPr>
            <p:cNvCxnSpPr>
              <a:stCxn id="96" idx="2"/>
              <a:endCxn id="90" idx="0"/>
            </p:cNvCxnSpPr>
            <p:nvPr/>
          </p:nvCxnSpPr>
          <p:spPr>
            <a:xfrm>
              <a:off x="4230123" y="4029824"/>
              <a:ext cx="11701" cy="3860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3B116F8A-DE6D-430A-A419-50F2470C9817}"/>
              </a:ext>
            </a:extLst>
          </p:cNvPr>
          <p:cNvGrpSpPr/>
          <p:nvPr/>
        </p:nvGrpSpPr>
        <p:grpSpPr>
          <a:xfrm>
            <a:off x="4842808" y="4142527"/>
            <a:ext cx="300082" cy="658931"/>
            <a:chOff x="3573637" y="4763214"/>
            <a:chExt cx="300082" cy="658931"/>
          </a:xfrm>
        </p:grpSpPr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5B360F1F-9701-4DD7-83FC-ED172F05F167}"/>
                </a:ext>
              </a:extLst>
            </p:cNvPr>
            <p:cNvSpPr txBox="1"/>
            <p:nvPr/>
          </p:nvSpPr>
          <p:spPr>
            <a:xfrm>
              <a:off x="3573637" y="5052813"/>
              <a:ext cx="3000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65473D06-E84A-4E24-B3F6-76C5C38AF798}"/>
                </a:ext>
              </a:extLst>
            </p:cNvPr>
            <p:cNvCxnSpPr>
              <a:cxnSpLocks/>
              <a:stCxn id="91" idx="2"/>
              <a:endCxn id="86" idx="0"/>
            </p:cNvCxnSpPr>
            <p:nvPr/>
          </p:nvCxnSpPr>
          <p:spPr>
            <a:xfrm flipH="1">
              <a:off x="3723678" y="4763214"/>
              <a:ext cx="53" cy="28959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5F2FA46A-088B-4821-BE29-2F548572AE2D}"/>
              </a:ext>
            </a:extLst>
          </p:cNvPr>
          <p:cNvGrpSpPr/>
          <p:nvPr/>
        </p:nvGrpSpPr>
        <p:grpSpPr>
          <a:xfrm>
            <a:off x="5662170" y="4150407"/>
            <a:ext cx="793003" cy="661643"/>
            <a:chOff x="4392999" y="4771094"/>
            <a:chExt cx="793003" cy="661643"/>
          </a:xfrm>
        </p:grpSpPr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76CD76EB-D1DB-4881-B128-C90B7EF7DB96}"/>
                </a:ext>
              </a:extLst>
            </p:cNvPr>
            <p:cNvSpPr txBox="1"/>
            <p:nvPr/>
          </p:nvSpPr>
          <p:spPr>
            <a:xfrm>
              <a:off x="4392999" y="5063405"/>
              <a:ext cx="3000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23E299DF-265F-4BFB-B285-D89671CBE38D}"/>
                </a:ext>
              </a:extLst>
            </p:cNvPr>
            <p:cNvSpPr txBox="1"/>
            <p:nvPr/>
          </p:nvSpPr>
          <p:spPr>
            <a:xfrm>
              <a:off x="4885920" y="5044553"/>
              <a:ext cx="3000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4DD30954-BFA9-4FAD-8046-DD4E621F6F56}"/>
                </a:ext>
              </a:extLst>
            </p:cNvPr>
            <p:cNvCxnSpPr>
              <a:stCxn id="92" idx="2"/>
              <a:endCxn id="82" idx="0"/>
            </p:cNvCxnSpPr>
            <p:nvPr/>
          </p:nvCxnSpPr>
          <p:spPr bwMode="auto">
            <a:xfrm flipH="1">
              <a:off x="4543040" y="4771094"/>
              <a:ext cx="215121" cy="292311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CA1FD03F-CDBA-45E5-8518-55851A6DBF60}"/>
                </a:ext>
              </a:extLst>
            </p:cNvPr>
            <p:cNvCxnSpPr>
              <a:stCxn id="92" idx="2"/>
              <a:endCxn id="83" idx="0"/>
            </p:cNvCxnSpPr>
            <p:nvPr/>
          </p:nvCxnSpPr>
          <p:spPr bwMode="auto">
            <a:xfrm>
              <a:off x="4758161" y="4771094"/>
              <a:ext cx="277800" cy="273459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7E42219A-18FD-46DD-AAD0-3D0D81C97D17}"/>
              </a:ext>
            </a:extLst>
          </p:cNvPr>
          <p:cNvGrpSpPr/>
          <p:nvPr/>
        </p:nvGrpSpPr>
        <p:grpSpPr>
          <a:xfrm>
            <a:off x="6319670" y="3409137"/>
            <a:ext cx="300082" cy="683914"/>
            <a:chOff x="5050499" y="4029824"/>
            <a:chExt cx="300082" cy="683914"/>
          </a:xfrm>
        </p:grpSpPr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B738EAC4-3337-481E-AF99-9C7DBD5C7A89}"/>
                </a:ext>
              </a:extLst>
            </p:cNvPr>
            <p:cNvCxnSpPr>
              <a:stCxn id="94" idx="2"/>
              <a:endCxn id="81" idx="0"/>
            </p:cNvCxnSpPr>
            <p:nvPr/>
          </p:nvCxnSpPr>
          <p:spPr bwMode="auto">
            <a:xfrm flipH="1">
              <a:off x="5200540" y="4029824"/>
              <a:ext cx="959" cy="314582"/>
            </a:xfrm>
            <a:prstGeom prst="line">
              <a:avLst/>
            </a:prstGeom>
            <a:solidFill>
              <a:srgbClr val="993366">
                <a:alpha val="96001"/>
              </a:srgb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6D5F0495-8A4C-41B2-9FD1-9B82E23AD3F7}"/>
                </a:ext>
              </a:extLst>
            </p:cNvPr>
            <p:cNvSpPr txBox="1"/>
            <p:nvPr/>
          </p:nvSpPr>
          <p:spPr>
            <a:xfrm>
              <a:off x="5050499" y="4344406"/>
              <a:ext cx="3000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1" name="文本框 100">
            <a:extLst>
              <a:ext uri="{FF2B5EF4-FFF2-40B4-BE49-F238E27FC236}">
                <a16:creationId xmlns:a16="http://schemas.microsoft.com/office/drawing/2014/main" id="{EE0957B3-D52F-40DE-BBC2-E29D661A2854}"/>
              </a:ext>
            </a:extLst>
          </p:cNvPr>
          <p:cNvSpPr txBox="1"/>
          <p:nvPr/>
        </p:nvSpPr>
        <p:spPr>
          <a:xfrm>
            <a:off x="7755957" y="2455029"/>
            <a:ext cx="2605584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推导过程 ：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Symbol" pitchFamily="18" charset="2"/>
              </a:rPr>
              <a:t>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                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Symbol" pitchFamily="18" charset="2"/>
              </a:rPr>
              <a:t>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                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Symbol" pitchFamily="18" charset="2"/>
              </a:rPr>
              <a:t>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</a:t>
            </a:r>
            <a:r>
              <a:rPr kumimoji="1" lang="en-US" altLang="zh-CN" sz="2000" b="0" i="0" u="wavyDbl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0000FF"/>
                  </a:solidFill>
                </a:u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</a:t>
            </a:r>
            <a:r>
              <a:rPr kumimoji="1" lang="en-US" altLang="zh-CN" sz="2000" b="0" i="0" u="wavyDbl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FF"/>
                  </a:solidFill>
                </a:u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bA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                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Symbol" pitchFamily="18" charset="2"/>
              </a:rPr>
              <a:t>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</a:t>
            </a:r>
            <a:r>
              <a:rPr kumimoji="1" lang="en-US" altLang="zh-CN" sz="2000" b="0" i="0" u="wavyDbl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FF"/>
                  </a:solidFill>
                </a:u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b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Symbol" pitchFamily="18" charset="2"/>
              </a:rPr>
              <a:t>                  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aab</a:t>
            </a:r>
            <a:r>
              <a:rPr kumimoji="1" lang="en-US" altLang="zh-CN" sz="2000" b="0" i="0" u="wavyDbl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FF"/>
                  </a:solidFill>
                </a:u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ba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Symbol" pitchFamily="18" charset="2"/>
              </a:rPr>
              <a:t>                  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aabba</a:t>
            </a:r>
            <a:r>
              <a:rPr kumimoji="1" lang="en-US" altLang="zh-CN" sz="2000" b="0" i="0" u="wavyDbl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FF"/>
                  </a:solidFill>
                </a:u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a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82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7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37200-BF44-48A9-B1EC-BEFCA1CD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4.5</a:t>
            </a:r>
            <a:r>
              <a:rPr lang="zh-CN" altLang="en-US" b="1" dirty="0"/>
              <a:t>   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表驱动分析法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FE2091-F3AE-4E3B-993C-064BF4817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414437"/>
          </a:xfrm>
        </p:spPr>
        <p:txBody>
          <a:bodyPr>
            <a:normAutofit/>
          </a:bodyPr>
          <a:lstStyle/>
          <a:p>
            <a:r>
              <a:rPr lang="zh-CN" altLang="en-US" dirty="0"/>
              <a:t>例</a:t>
            </a:r>
            <a:r>
              <a:rPr lang="en-US" altLang="zh-CN" dirty="0"/>
              <a:t>4.14</a:t>
            </a:r>
            <a:r>
              <a:rPr lang="zh-CN" altLang="en-US" dirty="0"/>
              <a:t> 不含左递归的算术表达式文法</a:t>
            </a:r>
            <a:r>
              <a:rPr lang="en-US" altLang="zh-CN" dirty="0"/>
              <a:t>G[E]:</a:t>
            </a:r>
          </a:p>
          <a:p>
            <a:pPr marL="444500" indent="-457200" algn="l">
              <a:lnSpc>
                <a:spcPts val="2000"/>
              </a:lnSpc>
              <a:buClr>
                <a:srgbClr val="0E7C7E"/>
              </a:buClr>
              <a:buFont typeface="+mj-ea"/>
              <a:buAutoNum type="circleNumDbPlain"/>
            </a:pP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E→T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E</a:t>
            </a:r>
            <a:r>
              <a:rPr lang="zh-CN" altLang="zh-CN" sz="20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′</a:t>
            </a:r>
            <a:r>
              <a:rPr lang="en-US" altLang="zh-CN" sz="20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  	</a:t>
            </a:r>
          </a:p>
          <a:p>
            <a:pPr marL="444500" indent="-457200" algn="l">
              <a:lnSpc>
                <a:spcPts val="2000"/>
              </a:lnSpc>
              <a:buClr>
                <a:srgbClr val="0E7C7E"/>
              </a:buClr>
              <a:buFont typeface="+mj-ea"/>
              <a:buAutoNum type="circleNumDbPlain"/>
            </a:pP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E</a:t>
            </a:r>
            <a:r>
              <a:rPr lang="zh-CN" altLang="zh-CN" sz="20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′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→ +T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E</a:t>
            </a:r>
            <a:r>
              <a:rPr lang="zh-CN" altLang="zh-CN" sz="20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′</a:t>
            </a:r>
            <a:r>
              <a:rPr lang="en-US" altLang="zh-CN" sz="20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  	</a:t>
            </a:r>
          </a:p>
          <a:p>
            <a:pPr marL="444500" indent="-457200" algn="l">
              <a:lnSpc>
                <a:spcPts val="2000"/>
              </a:lnSpc>
              <a:buClr>
                <a:srgbClr val="0E7C7E"/>
              </a:buClr>
              <a:buFont typeface="+mj-ea"/>
              <a:buAutoNum type="circleNumDbPlain"/>
            </a:pP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E</a:t>
            </a:r>
            <a:r>
              <a:rPr lang="zh-CN" altLang="zh-CN" sz="20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′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→ </a:t>
            </a:r>
            <a:r>
              <a:rPr lang="en-US" altLang="zh-CN" sz="2000" kern="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Ɛ	</a:t>
            </a:r>
          </a:p>
          <a:p>
            <a:pPr marL="444500" indent="-457200" algn="l">
              <a:lnSpc>
                <a:spcPts val="2000"/>
              </a:lnSpc>
              <a:buClr>
                <a:srgbClr val="0E7C7E"/>
              </a:buClr>
              <a:buFont typeface="+mj-ea"/>
              <a:buAutoNum type="circleNumDbPlain"/>
            </a:pP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T→ F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T</a:t>
            </a:r>
            <a:r>
              <a:rPr lang="zh-CN" altLang="zh-CN" sz="20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′</a:t>
            </a:r>
            <a:r>
              <a:rPr lang="en-US" altLang="zh-CN" sz="20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	</a:t>
            </a:r>
            <a:endParaRPr lang="en-US" altLang="zh-CN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444500" indent="-457200" algn="l">
              <a:lnSpc>
                <a:spcPts val="2000"/>
              </a:lnSpc>
              <a:buClr>
                <a:srgbClr val="0E7C7E"/>
              </a:buClr>
              <a:buFont typeface="+mj-ea"/>
              <a:buAutoNum type="circleNumDbPlain"/>
            </a:pP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T</a:t>
            </a:r>
            <a:r>
              <a:rPr lang="zh-CN" altLang="zh-CN" sz="20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′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→*F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T</a:t>
            </a:r>
            <a:r>
              <a:rPr lang="zh-CN" altLang="zh-CN" sz="20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′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 	</a:t>
            </a:r>
          </a:p>
          <a:p>
            <a:pPr marL="444500" indent="-457200" algn="l">
              <a:lnSpc>
                <a:spcPts val="2000"/>
              </a:lnSpc>
              <a:buClr>
                <a:srgbClr val="0E7C7E"/>
              </a:buClr>
              <a:buFont typeface="+mj-ea"/>
              <a:buAutoNum type="circleNumDbPlain"/>
            </a:pP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  <a:ea typeface="+mn-ea"/>
              </a:rPr>
              <a:t>T</a:t>
            </a:r>
            <a:r>
              <a:rPr lang="zh-CN" altLang="zh-CN" sz="2000" kern="0" dirty="0">
                <a:solidFill>
                  <a:srgbClr val="FF0000"/>
                </a:solidFill>
                <a:latin typeface="+mn-ea"/>
                <a:ea typeface="+mn-ea"/>
                <a:cs typeface="Tahoma" panose="020B0604030504040204" pitchFamily="34" charset="0"/>
              </a:rPr>
              <a:t>′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→</a:t>
            </a:r>
            <a:r>
              <a:rPr lang="en-US" altLang="zh-CN" sz="2000" kern="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Ɛ	</a:t>
            </a:r>
            <a:endParaRPr lang="en-US" altLang="zh-CN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444500" indent="-457200" algn="l">
              <a:lnSpc>
                <a:spcPts val="2000"/>
              </a:lnSpc>
              <a:buClr>
                <a:srgbClr val="0E7C7E"/>
              </a:buClr>
              <a:buFont typeface="+mj-ea"/>
              <a:buAutoNum type="circleNumDbPlain"/>
            </a:pP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F→ (E)</a:t>
            </a:r>
          </a:p>
          <a:p>
            <a:pPr marL="444500" indent="-457200" algn="l">
              <a:lnSpc>
                <a:spcPts val="2000"/>
              </a:lnSpc>
              <a:buClr>
                <a:srgbClr val="0E7C7E"/>
              </a:buClr>
              <a:buFont typeface="+mj-ea"/>
              <a:buAutoNum type="circleNumDbPlain"/>
            </a:pP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F→ </a:t>
            </a:r>
            <a:r>
              <a:rPr lang="en-US" altLang="zh-CN" sz="2000" dirty="0" err="1">
                <a:solidFill>
                  <a:schemeClr val="tx1"/>
                </a:solidFill>
                <a:latin typeface="+mn-ea"/>
                <a:ea typeface="+mn-ea"/>
              </a:rPr>
              <a:t>i</a:t>
            </a:r>
            <a:endParaRPr lang="en-US" altLang="zh-CN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444500" indent="-457200" algn="l">
              <a:lnSpc>
                <a:spcPts val="2000"/>
              </a:lnSpc>
              <a:buFont typeface="+mj-ea"/>
              <a:buAutoNum type="circleNumDbPlain"/>
            </a:pPr>
            <a:endParaRPr lang="en-US" altLang="zh-CN" sz="2000" dirty="0">
              <a:latin typeface="+mn-ea"/>
              <a:ea typeface="+mn-ea"/>
            </a:endParaRPr>
          </a:p>
          <a:p>
            <a:pPr marL="444500" indent="-457200" algn="l">
              <a:lnSpc>
                <a:spcPts val="2000"/>
              </a:lnSpc>
            </a:pPr>
            <a:r>
              <a:rPr lang="zh-CN" altLang="en-US" sz="2400" dirty="0">
                <a:latin typeface="+mn-ea"/>
                <a:ea typeface="+mn-ea"/>
              </a:rPr>
              <a:t>分析串</a:t>
            </a:r>
            <a:r>
              <a:rPr lang="en-US" altLang="zh-CN" sz="2400" dirty="0">
                <a:latin typeface="+mn-ea"/>
                <a:ea typeface="+mn-ea"/>
              </a:rPr>
              <a:t># </a:t>
            </a:r>
            <a:r>
              <a:rPr lang="en-US" altLang="zh-CN" sz="2400" dirty="0" err="1">
                <a:latin typeface="+mn-ea"/>
                <a:ea typeface="+mn-ea"/>
              </a:rPr>
              <a:t>i+i</a:t>
            </a:r>
            <a:r>
              <a:rPr lang="en-US" altLang="zh-CN" sz="2400" dirty="0">
                <a:latin typeface="+mn-ea"/>
                <a:ea typeface="+mn-ea"/>
              </a:rPr>
              <a:t>*</a:t>
            </a:r>
            <a:r>
              <a:rPr lang="en-US" altLang="zh-CN" sz="2400" dirty="0" err="1">
                <a:latin typeface="+mn-ea"/>
                <a:ea typeface="+mn-ea"/>
              </a:rPr>
              <a:t>i</a:t>
            </a:r>
            <a:r>
              <a:rPr lang="en-US" altLang="zh-CN" sz="2400" dirty="0">
                <a:latin typeface="+mn-ea"/>
                <a:ea typeface="+mn-ea"/>
              </a:rPr>
              <a:t> #</a:t>
            </a:r>
          </a:p>
          <a:p>
            <a:pPr marL="444500" indent="-457200" algn="l">
              <a:lnSpc>
                <a:spcPts val="2000"/>
              </a:lnSpc>
            </a:pPr>
            <a:r>
              <a:rPr lang="zh-CN" altLang="en-US" sz="2400" dirty="0">
                <a:latin typeface="+mn-ea"/>
                <a:ea typeface="+mn-ea"/>
              </a:rPr>
              <a:t>预测分析表</a:t>
            </a:r>
            <a:r>
              <a:rPr lang="en-US" altLang="zh-CN" sz="2400" dirty="0">
                <a:latin typeface="+mn-ea"/>
                <a:ea typeface="+mn-ea"/>
              </a:rPr>
              <a:t>M</a:t>
            </a:r>
            <a:endParaRPr lang="en-US" altLang="zh-CN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D954CB-A699-48D4-BB27-56882BC73724}"/>
              </a:ext>
            </a:extLst>
          </p:cNvPr>
          <p:cNvSpPr txBox="1"/>
          <p:nvPr/>
        </p:nvSpPr>
        <p:spPr>
          <a:xfrm>
            <a:off x="2616917" y="197942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SELECT(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= {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+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} </a:t>
            </a:r>
            <a:endParaRPr lang="zh-CN" altLang="en-US" sz="2000" dirty="0">
              <a:latin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5C9C82-D254-4586-84E6-09E7140CB383}"/>
              </a:ext>
            </a:extLst>
          </p:cNvPr>
          <p:cNvSpPr txBox="1"/>
          <p:nvPr/>
        </p:nvSpPr>
        <p:spPr>
          <a:xfrm>
            <a:off x="2616917" y="2370225"/>
            <a:ext cx="85752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SELECT(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= FOLLOW(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uLnTx/>
                <a:uFillTx/>
                <a:latin typeface="+mn-ea"/>
              </a:rPr>
              <a:t>E</a:t>
            </a:r>
            <a:r>
              <a:rPr kumimoji="0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ahoma" panose="020B0604030504040204" pitchFamily="34" charset="0"/>
              </a:rPr>
              <a:t>′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)</a:t>
            </a:r>
            <a:r>
              <a:rPr kumimoji="0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+mn-ea"/>
                <a:cs typeface="Tahoma" panose="020B0604030504040204" pitchFamily="34" charset="0"/>
              </a:rPr>
              <a:t> 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+mn-ea"/>
                <a:cs typeface="Tahoma" panose="020B0604030504040204" pitchFamily="34" charset="0"/>
              </a:rPr>
              <a:t>= FOLLOW(E)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= {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#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,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} </a:t>
            </a:r>
            <a:endParaRPr lang="zh-CN" altLang="en-US" sz="2000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2F6DF4-61AD-42FB-8E6C-C367C51BD74E}"/>
              </a:ext>
            </a:extLst>
          </p:cNvPr>
          <p:cNvSpPr txBox="1"/>
          <p:nvPr/>
        </p:nvSpPr>
        <p:spPr>
          <a:xfrm>
            <a:off x="2616917" y="315423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SELECT(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= {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*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} </a:t>
            </a:r>
            <a:endParaRPr lang="zh-CN" altLang="en-US" sz="2000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09AE7F-608C-4800-AF41-DDB7889755A7}"/>
              </a:ext>
            </a:extLst>
          </p:cNvPr>
          <p:cNvSpPr txBox="1"/>
          <p:nvPr/>
        </p:nvSpPr>
        <p:spPr>
          <a:xfrm>
            <a:off x="2620644" y="3524861"/>
            <a:ext cx="8349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SELECT(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=(</a:t>
            </a: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FIRST(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5000"/>
                    </a:srgbClr>
                  </a:outerShdw>
                </a:effectLst>
                <a:latin typeface="+mn-ea"/>
              </a:rPr>
              <a:t>E</a:t>
            </a:r>
            <a:r>
              <a:rPr lang="zh-CN" altLang="zh-CN" sz="2000" kern="0" dirty="0">
                <a:solidFill>
                  <a:srgbClr val="FF0000"/>
                </a:solidFill>
                <a:latin typeface="+mn-ea"/>
                <a:cs typeface="Tahoma" panose="020B0604030504040204" pitchFamily="34" charset="0"/>
              </a:rPr>
              <a:t>′</a:t>
            </a: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)-{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Ɛ</a:t>
            </a: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})∪FOLLOW(E) =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{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+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,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#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,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} </a:t>
            </a:r>
            <a:endParaRPr lang="zh-CN" altLang="en-US" sz="2000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6A3FBD-8AB2-4FE5-87BC-C6E0BBA7737F}"/>
              </a:ext>
            </a:extLst>
          </p:cNvPr>
          <p:cNvSpPr txBox="1"/>
          <p:nvPr/>
        </p:nvSpPr>
        <p:spPr>
          <a:xfrm>
            <a:off x="2616917" y="159405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SELECT(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= {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(</a:t>
            </a:r>
            <a:r>
              <a:rPr lang="en-US" altLang="zh-CN" sz="2000" dirty="0">
                <a:latin typeface="+mn-ea"/>
              </a:rPr>
              <a:t>,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</a:rPr>
              <a:t>i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} 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EDB81C-D324-48B1-BC99-9290683E7FEF}"/>
              </a:ext>
            </a:extLst>
          </p:cNvPr>
          <p:cNvSpPr txBox="1"/>
          <p:nvPr/>
        </p:nvSpPr>
        <p:spPr>
          <a:xfrm>
            <a:off x="2616917" y="274929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SELECT(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= {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,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i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} 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FFB3D7-6F2F-41DD-9AAD-5BE40242CC4C}"/>
              </a:ext>
            </a:extLst>
          </p:cNvPr>
          <p:cNvSpPr txBox="1"/>
          <p:nvPr/>
        </p:nvSpPr>
        <p:spPr>
          <a:xfrm>
            <a:off x="2616917" y="390515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SELECT(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= {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} 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662BABB-4ABF-4149-BF56-2294C01B565E}"/>
              </a:ext>
            </a:extLst>
          </p:cNvPr>
          <p:cNvSpPr txBox="1"/>
          <p:nvPr/>
        </p:nvSpPr>
        <p:spPr>
          <a:xfrm>
            <a:off x="2616917" y="427461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SELECT(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= {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i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} </a:t>
            </a:r>
            <a:endParaRPr lang="zh-CN" altLang="en-US" sz="2000" dirty="0">
              <a:latin typeface="+mn-ea"/>
            </a:endParaRPr>
          </a:p>
        </p:txBody>
      </p:sp>
      <p:graphicFrame>
        <p:nvGraphicFramePr>
          <p:cNvPr id="13" name="Group 18">
            <a:extLst>
              <a:ext uri="{FF2B5EF4-FFF2-40B4-BE49-F238E27FC236}">
                <a16:creationId xmlns:a16="http://schemas.microsoft.com/office/drawing/2014/main" id="{BDDC305E-F9C1-45ED-AC46-F87864217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187962"/>
              </p:ext>
            </p:extLst>
          </p:nvPr>
        </p:nvGraphicFramePr>
        <p:xfrm>
          <a:off x="4691270" y="4041517"/>
          <a:ext cx="7238792" cy="2447217"/>
        </p:xfrm>
        <a:graphic>
          <a:graphicData uri="http://schemas.openxmlformats.org/drawingml/2006/table">
            <a:tbl>
              <a:tblPr/>
              <a:tblGrid>
                <a:gridCol w="800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1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07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80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25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59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7354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 V</a:t>
                      </a:r>
                      <a:r>
                        <a:rPr kumimoji="0" lang="en-US" altLang="zh-CN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kumimoji="0" lang="en-US" altLang="zh-CN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N</a:t>
                      </a:r>
                      <a:endParaRPr kumimoji="0" lang="zh-CN" altLang="en-US" sz="16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3572" marR="183572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输入符号</a:t>
                      </a: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67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i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 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  <a:r>
                        <a:rPr kumimoji="1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3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16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kumimoji="0" lang="zh-CN" altLang="en-US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E7C7E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kumimoji="1" lang="en-US" altLang="zh-CN" sz="16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→TE</a:t>
                      </a:r>
                      <a:r>
                        <a:rPr kumimoji="1" lang="en-US" altLang="zh-CN" sz="1600" b="0" i="0" dirty="0">
                          <a:latin typeface="+mn-ea"/>
                          <a:ea typeface="+mn-ea"/>
                        </a:rPr>
                        <a:t>'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kumimoji="1" lang="en-US" altLang="zh-CN" sz="16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→TE</a:t>
                      </a:r>
                      <a:r>
                        <a:rPr kumimoji="1" lang="en-US" altLang="zh-CN" sz="1600" b="0" i="0" dirty="0">
                          <a:latin typeface="+mn-ea"/>
                          <a:ea typeface="+mn-ea"/>
                        </a:rPr>
                        <a:t>'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7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1600" dirty="0">
                          <a:solidFill>
                            <a:srgbClr val="0E7C7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5000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E</a:t>
                      </a:r>
                      <a:r>
                        <a:rPr lang="zh-CN" altLang="zh-CN" sz="1600" kern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  <a:cs typeface="Tahoma" panose="020B0604030504040204" pitchFamily="34" charset="0"/>
                        </a:rPr>
                        <a:t>′</a:t>
                      </a:r>
                      <a:endParaRPr kumimoji="1" lang="zh-CN" altLang="en-US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E7C7E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E'→+TE'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E'→ε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E'→ε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67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16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T</a:t>
                      </a:r>
                      <a:endParaRPr kumimoji="1" lang="zh-CN" altLang="en-US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E7C7E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T→FT'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T→FT'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67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1600" dirty="0">
                          <a:solidFill>
                            <a:srgbClr val="0E7C7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5000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T</a:t>
                      </a:r>
                      <a:r>
                        <a:rPr lang="zh-CN" altLang="zh-CN" sz="1600" kern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  <a:cs typeface="Tahoma" panose="020B0604030504040204" pitchFamily="34" charset="0"/>
                        </a:rPr>
                        <a:t>′</a:t>
                      </a:r>
                      <a:endParaRPr kumimoji="1" lang="zh-CN" altLang="en-US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E7C7E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T'→ε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T'→*FT'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T'→ε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T'→ε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67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F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E7C7E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F→i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F→(E)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29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37200-BF44-48A9-B1EC-BEFCA1CD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4.5</a:t>
            </a:r>
            <a:r>
              <a:rPr lang="zh-CN" altLang="en-US" b="1" dirty="0"/>
              <a:t>   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表驱动分析法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FE2091-F3AE-4E3B-993C-064BF4817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6121525" cy="617641"/>
          </a:xfrm>
        </p:spPr>
        <p:txBody>
          <a:bodyPr/>
          <a:lstStyle/>
          <a:p>
            <a:r>
              <a:rPr lang="zh-CN" altLang="en-US" dirty="0"/>
              <a:t>输入串</a:t>
            </a:r>
            <a:r>
              <a:rPr lang="en-US" altLang="zh-CN" dirty="0" err="1">
                <a:solidFill>
                  <a:srgbClr val="0000FF"/>
                </a:solidFill>
              </a:rPr>
              <a:t>i+i</a:t>
            </a:r>
            <a:r>
              <a:rPr lang="en-US" altLang="zh-CN" dirty="0">
                <a:solidFill>
                  <a:srgbClr val="0000FF"/>
                </a:solidFill>
              </a:rPr>
              <a:t>*i</a:t>
            </a:r>
            <a:r>
              <a:rPr lang="en-US" altLang="zh-CN" dirty="0"/>
              <a:t>#</a:t>
            </a:r>
            <a:r>
              <a:rPr lang="zh-CN" altLang="en-US" dirty="0"/>
              <a:t>的分析过程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EE56C01-2DB6-4B15-98C6-3FCD3D626500}"/>
              </a:ext>
            </a:extLst>
          </p:cNvPr>
          <p:cNvSpPr txBox="1">
            <a:spLocks noChangeArrowheads="1"/>
          </p:cNvSpPr>
          <p:nvPr/>
        </p:nvSpPr>
        <p:spPr>
          <a:xfrm>
            <a:off x="6688304" y="1187183"/>
            <a:ext cx="5350046" cy="5454650"/>
          </a:xfrm>
          <a:prstGeom prst="rect">
            <a:avLst/>
          </a:prstGeom>
        </p:spPr>
        <p:txBody>
          <a:bodyPr vert="horz" lIns="92075" tIns="46038" rIns="92075" bIns="46038" rtlCol="0">
            <a:normAutofit fontScale="92500"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步骤</a:t>
            </a:r>
            <a:r>
              <a:rPr lang="en-US" altLang="zh-CN" sz="2000" b="1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栈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S              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输入栈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I      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产生式或匹配</a:t>
            </a:r>
          </a:p>
          <a:p>
            <a:pPr marL="342900" lvl="2" indent="-342900">
              <a:lnSpc>
                <a:spcPct val="90000"/>
              </a:lnSpc>
              <a:buSzPct val="60000"/>
              <a:buNone/>
              <a:defRPr/>
            </a:pPr>
            <a:r>
              <a:rPr lang="en-US" altLang="zh-CN" sz="1600" b="1" dirty="0">
                <a:ea typeface="楷体_GB2312"/>
                <a:cs typeface="Times New Roman" pitchFamily="18" charset="0"/>
              </a:rPr>
              <a:t>1        #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E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                     </a:t>
            </a:r>
            <a:r>
              <a:rPr lang="en-US" altLang="zh-CN" sz="1600" b="1" dirty="0" err="1">
                <a:solidFill>
                  <a:srgbClr val="FF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+i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*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# 	</a:t>
            </a:r>
            <a:r>
              <a:rPr lang="en-US" altLang="zh-CN" sz="1600" b="1" dirty="0">
                <a:latin typeface="+mn-ea"/>
                <a:ea typeface="+mn-ea"/>
                <a:cs typeface="Times New Roman" pitchFamily="18" charset="0"/>
              </a:rPr>
              <a:t>       </a:t>
            </a:r>
            <a:r>
              <a:rPr lang="en-US" altLang="zh-CN" sz="1600" b="1" dirty="0">
                <a:solidFill>
                  <a:srgbClr val="000000"/>
                </a:solidFill>
                <a:latin typeface="+mn-ea"/>
                <a:ea typeface="+mn-ea"/>
              </a:rPr>
              <a:t>E</a:t>
            </a:r>
            <a:r>
              <a:rPr kumimoji="1" lang="en-US" altLang="zh-CN" sz="1600" b="1" dirty="0">
                <a:solidFill>
                  <a:srgbClr val="000000"/>
                </a:solidFill>
                <a:latin typeface="+mn-ea"/>
                <a:ea typeface="+mn-ea"/>
              </a:rPr>
              <a:t>→TE</a:t>
            </a:r>
            <a:r>
              <a:rPr kumimoji="1" lang="en-US" altLang="zh-CN" sz="1600" b="1" dirty="0">
                <a:latin typeface="+mn-ea"/>
                <a:ea typeface="+mn-ea"/>
              </a:rPr>
              <a:t>'</a:t>
            </a:r>
            <a:endParaRPr lang="en-US" altLang="zh-CN" sz="1600" b="1" dirty="0">
              <a:latin typeface="+mn-ea"/>
              <a:ea typeface="+mn-ea"/>
              <a:cs typeface="Times New Roman" pitchFamily="18" charset="0"/>
            </a:endParaRPr>
          </a:p>
          <a:p>
            <a:pPr marL="342900" lvl="2" indent="-342900">
              <a:lnSpc>
                <a:spcPct val="90000"/>
              </a:lnSpc>
              <a:buSzPct val="60000"/>
              <a:buNone/>
              <a:defRPr/>
            </a:pPr>
            <a:r>
              <a:rPr lang="en-US" altLang="zh-CN" sz="1600" b="1" dirty="0">
                <a:ea typeface="楷体_GB2312"/>
                <a:cs typeface="Times New Roman" pitchFamily="18" charset="0"/>
              </a:rPr>
              <a:t>2      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#E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T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                  </a:t>
            </a:r>
            <a:r>
              <a:rPr lang="en-US" altLang="zh-CN" sz="1600" b="1" dirty="0" err="1">
                <a:solidFill>
                  <a:srgbClr val="FF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+i</a:t>
            </a:r>
            <a:r>
              <a:rPr lang="zh-CN" altLang="en-US" sz="1600" b="1" dirty="0">
                <a:ea typeface="楷体_GB2312"/>
                <a:cs typeface="Times New Roman" pitchFamily="18" charset="0"/>
              </a:rPr>
              <a:t>*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 	       </a:t>
            </a:r>
            <a:r>
              <a:rPr kumimoji="1" lang="en-US" altLang="zh-CN" sz="1600" b="1" dirty="0">
                <a:latin typeface="+mn-ea"/>
              </a:rPr>
              <a:t>T→FT'</a:t>
            </a:r>
            <a:endParaRPr lang="en-US" altLang="zh-CN" sz="1600" b="1" i="1" dirty="0">
              <a:ea typeface="楷体_GB2312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1600" b="1" dirty="0">
                <a:ea typeface="楷体_GB2312"/>
                <a:cs typeface="Times New Roman" pitchFamily="18" charset="0"/>
              </a:rPr>
              <a:t>3        #E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T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kumimoji="1" lang="en-US" altLang="zh-CN" sz="1600" b="1" dirty="0">
                <a:solidFill>
                  <a:srgbClr val="FF0000"/>
                </a:solidFill>
                <a:latin typeface="+mn-ea"/>
              </a:rPr>
              <a:t>F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               </a:t>
            </a:r>
            <a:r>
              <a:rPr lang="en-US" altLang="zh-CN" sz="1600" b="1" dirty="0" err="1">
                <a:solidFill>
                  <a:srgbClr val="FF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+i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*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         </a:t>
            </a:r>
            <a:r>
              <a:rPr kumimoji="1" lang="en-US" altLang="zh-CN" sz="1600" b="1" dirty="0" err="1">
                <a:latin typeface="+mn-ea"/>
              </a:rPr>
              <a:t>F→i</a:t>
            </a:r>
            <a:endParaRPr lang="en-US" altLang="zh-CN" sz="1600" b="1" i="1" dirty="0">
              <a:ea typeface="楷体_GB2312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1600" b="1" dirty="0">
                <a:ea typeface="楷体_GB2312"/>
                <a:cs typeface="Times New Roman" pitchFamily="18" charset="0"/>
              </a:rPr>
              <a:t>4       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#E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T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kumimoji="1" lang="en-US" altLang="zh-CN" sz="1600" b="1" dirty="0">
                <a:solidFill>
                  <a:srgbClr val="FF0000"/>
                </a:solidFill>
                <a:latin typeface="+mn-ea"/>
              </a:rPr>
              <a:t>i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	    </a:t>
            </a:r>
            <a:r>
              <a:rPr lang="en-US" altLang="zh-CN" sz="1600" b="1" dirty="0" err="1">
                <a:solidFill>
                  <a:srgbClr val="FF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+i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*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 	      </a:t>
            </a:r>
            <a:r>
              <a:rPr lang="en-US" altLang="zh-CN" sz="1600" b="1" dirty="0">
                <a:solidFill>
                  <a:srgbClr val="C00000"/>
                </a:solidFill>
                <a:ea typeface="楷体_GB2312"/>
                <a:cs typeface="Times New Roman" pitchFamily="18" charset="0"/>
              </a:rPr>
              <a:t>“</a:t>
            </a:r>
            <a:r>
              <a:rPr lang="en-US" altLang="zh-CN" sz="1600" b="1" dirty="0" err="1">
                <a:solidFill>
                  <a:srgbClr val="C0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dirty="0">
                <a:solidFill>
                  <a:srgbClr val="C00000"/>
                </a:solidFill>
                <a:ea typeface="楷体_GB2312"/>
                <a:cs typeface="Times New Roman" pitchFamily="18" charset="0"/>
              </a:rPr>
              <a:t>”</a:t>
            </a:r>
            <a:r>
              <a:rPr lang="zh-CN" altLang="en-US" sz="1600" b="1" dirty="0">
                <a:solidFill>
                  <a:srgbClr val="C00000"/>
                </a:solidFill>
                <a:ea typeface="楷体_GB2312"/>
                <a:cs typeface="Times New Roman" pitchFamily="18" charset="0"/>
              </a:rPr>
              <a:t>匹配</a:t>
            </a:r>
            <a:endParaRPr lang="en-US" altLang="zh-CN" sz="1600" b="1" dirty="0">
              <a:solidFill>
                <a:srgbClr val="C00000"/>
              </a:solidFill>
              <a:ea typeface="楷体_GB2312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1600" b="1" dirty="0">
                <a:ea typeface="楷体_GB2312"/>
                <a:cs typeface="Times New Roman" pitchFamily="18" charset="0"/>
              </a:rPr>
              <a:t>5        #E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T</a:t>
            </a:r>
            <a:r>
              <a:rPr kumimoji="1" lang="en-US" altLang="zh-CN" sz="1600" b="1" dirty="0">
                <a:solidFill>
                  <a:srgbClr val="FF0000"/>
                </a:solidFill>
                <a:latin typeface="+mn-ea"/>
              </a:rPr>
              <a:t>'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                  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+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*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 	       </a:t>
            </a:r>
            <a:r>
              <a:rPr kumimoji="1" lang="en-US" altLang="zh-CN" sz="1600" b="1" dirty="0" err="1">
                <a:latin typeface="+mn-ea"/>
              </a:rPr>
              <a:t>T'→ε</a:t>
            </a:r>
            <a:endParaRPr lang="en-US" altLang="zh-CN" sz="1600" b="1" dirty="0">
              <a:ea typeface="楷体_GB2312"/>
              <a:cs typeface="Times New Roman" pitchFamily="18" charset="0"/>
            </a:endParaRPr>
          </a:p>
          <a:p>
            <a:pPr marL="0" lvl="0" indent="0" algn="l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None/>
            </a:pPr>
            <a:r>
              <a:rPr lang="en-US" altLang="zh-CN" sz="1600" b="1" dirty="0">
                <a:ea typeface="楷体_GB2312"/>
                <a:cs typeface="Times New Roman" pitchFamily="18" charset="0"/>
              </a:rPr>
              <a:t>6        #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E</a:t>
            </a:r>
            <a:r>
              <a:rPr kumimoji="1" lang="en-US" altLang="zh-CN" sz="1600" b="1" dirty="0">
                <a:solidFill>
                  <a:srgbClr val="FF0000"/>
                </a:solidFill>
                <a:latin typeface="+mn-ea"/>
              </a:rPr>
              <a:t>'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                     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+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*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 	       </a:t>
            </a:r>
            <a:r>
              <a:rPr kumimoji="1" lang="en-US" altLang="zh-CN" sz="1600" b="1" dirty="0">
                <a:latin typeface="+mn-ea"/>
              </a:rPr>
              <a:t>E'→+TE'</a:t>
            </a:r>
            <a:endParaRPr kumimoji="1" lang="zh-CN" altLang="en-US" sz="1600" b="1" dirty="0">
              <a:latin typeface="+mn-ea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1600" b="1" dirty="0">
                <a:ea typeface="楷体_GB2312"/>
                <a:cs typeface="Times New Roman" pitchFamily="18" charset="0"/>
              </a:rPr>
              <a:t>7       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#E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T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+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                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+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*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 	      </a:t>
            </a:r>
            <a:r>
              <a:rPr lang="en-US" altLang="zh-CN" sz="1600" b="1" dirty="0">
                <a:solidFill>
                  <a:srgbClr val="C00000"/>
                </a:solidFill>
                <a:ea typeface="楷体_GB2312"/>
                <a:cs typeface="Times New Roman" pitchFamily="18" charset="0"/>
              </a:rPr>
              <a:t>“+”</a:t>
            </a:r>
            <a:r>
              <a:rPr lang="zh-CN" altLang="en-US" sz="1600" b="1" dirty="0">
                <a:solidFill>
                  <a:srgbClr val="C00000"/>
                </a:solidFill>
                <a:ea typeface="楷体_GB2312"/>
                <a:cs typeface="Times New Roman" pitchFamily="18" charset="0"/>
              </a:rPr>
              <a:t>匹配</a:t>
            </a:r>
            <a:endParaRPr lang="en-US" altLang="zh-CN" sz="1600" b="1" i="1" dirty="0">
              <a:solidFill>
                <a:srgbClr val="C00000"/>
              </a:solidFill>
              <a:ea typeface="楷体_GB2312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1600" b="1" dirty="0">
                <a:ea typeface="楷体_GB2312"/>
                <a:cs typeface="Times New Roman" pitchFamily="18" charset="0"/>
              </a:rPr>
              <a:t>8       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#E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T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	       </a:t>
            </a:r>
            <a:r>
              <a:rPr lang="en-US" altLang="zh-CN" sz="1600" b="1" dirty="0" err="1">
                <a:solidFill>
                  <a:srgbClr val="FF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*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 	       </a:t>
            </a:r>
            <a:r>
              <a:rPr kumimoji="1" lang="en-US" altLang="zh-CN" sz="1600" b="1" dirty="0">
                <a:latin typeface="+mn-ea"/>
              </a:rPr>
              <a:t>T→FT'</a:t>
            </a:r>
            <a:endParaRPr lang="en-US" altLang="zh-CN" sz="1600" b="1" dirty="0">
              <a:ea typeface="楷体_GB2312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1600" b="1" dirty="0">
                <a:ea typeface="楷体_GB2312"/>
                <a:cs typeface="Times New Roman" pitchFamily="18" charset="0"/>
              </a:rPr>
              <a:t>9       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#E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T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kumimoji="1" lang="en-US" altLang="zh-CN" sz="1600" b="1" dirty="0">
                <a:solidFill>
                  <a:srgbClr val="FF0000"/>
                </a:solidFill>
                <a:latin typeface="+mn-ea"/>
              </a:rPr>
              <a:t>F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	       </a:t>
            </a:r>
            <a:r>
              <a:rPr lang="en-US" altLang="zh-CN" sz="1600" b="1" dirty="0" err="1">
                <a:solidFill>
                  <a:srgbClr val="FF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*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 	       </a:t>
            </a:r>
            <a:r>
              <a:rPr kumimoji="1" lang="en-US" altLang="zh-CN" sz="1600" b="1" dirty="0" err="1">
                <a:latin typeface="+mn-ea"/>
              </a:rPr>
              <a:t>F→i</a:t>
            </a:r>
            <a:endParaRPr lang="en-US" altLang="zh-CN" sz="1600" b="1" i="1" dirty="0">
              <a:ea typeface="楷体_GB2312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1600" b="1" dirty="0">
                <a:ea typeface="楷体_GB2312"/>
                <a:cs typeface="Times New Roman" pitchFamily="18" charset="0"/>
              </a:rPr>
              <a:t>10      #E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T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kumimoji="1" lang="en-US" altLang="zh-CN" sz="1600" b="1" dirty="0">
                <a:solidFill>
                  <a:srgbClr val="FF0000"/>
                </a:solidFill>
                <a:latin typeface="+mn-ea"/>
              </a:rPr>
              <a:t>i</a:t>
            </a:r>
            <a:r>
              <a:rPr kumimoji="1" lang="en-US" altLang="zh-CN" sz="1600" b="1" dirty="0">
                <a:latin typeface="+mn-ea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	       </a:t>
            </a:r>
            <a:r>
              <a:rPr lang="en-US" altLang="zh-CN" sz="1600" b="1" dirty="0" err="1">
                <a:solidFill>
                  <a:srgbClr val="FF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*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 	      </a:t>
            </a:r>
            <a:r>
              <a:rPr lang="en-US" altLang="zh-CN" sz="1600" b="1" dirty="0">
                <a:solidFill>
                  <a:srgbClr val="C00000"/>
                </a:solidFill>
                <a:ea typeface="楷体_GB2312"/>
                <a:cs typeface="Times New Roman" pitchFamily="18" charset="0"/>
              </a:rPr>
              <a:t>“</a:t>
            </a:r>
            <a:r>
              <a:rPr lang="en-US" altLang="zh-CN" sz="1600" b="1" dirty="0" err="1">
                <a:solidFill>
                  <a:srgbClr val="C0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dirty="0">
                <a:solidFill>
                  <a:srgbClr val="C00000"/>
                </a:solidFill>
                <a:ea typeface="楷体_GB2312"/>
                <a:cs typeface="Times New Roman" pitchFamily="18" charset="0"/>
              </a:rPr>
              <a:t>”</a:t>
            </a:r>
            <a:r>
              <a:rPr lang="zh-CN" altLang="en-US" sz="1600" b="1" dirty="0">
                <a:solidFill>
                  <a:srgbClr val="C00000"/>
                </a:solidFill>
                <a:ea typeface="楷体_GB2312"/>
                <a:cs typeface="Times New Roman" pitchFamily="18" charset="0"/>
              </a:rPr>
              <a:t>匹配</a:t>
            </a:r>
            <a:endParaRPr lang="en-US" altLang="zh-CN" sz="1600" b="1" dirty="0">
              <a:ea typeface="楷体_GB2312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1600" b="1" dirty="0">
                <a:ea typeface="楷体_GB2312"/>
                <a:cs typeface="Times New Roman" pitchFamily="18" charset="0"/>
              </a:rPr>
              <a:t>11     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#E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T</a:t>
            </a:r>
            <a:r>
              <a:rPr kumimoji="1" lang="en-US" altLang="zh-CN" sz="1600" b="1" dirty="0">
                <a:solidFill>
                  <a:srgbClr val="FF0000"/>
                </a:solidFill>
                <a:latin typeface="+mn-ea"/>
              </a:rPr>
              <a:t>'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                     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*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 	       </a:t>
            </a:r>
            <a:r>
              <a:rPr kumimoji="1" lang="en-US" altLang="zh-CN" sz="1600" b="1" dirty="0">
                <a:latin typeface="+mn-ea"/>
              </a:rPr>
              <a:t>T'→*FT'</a:t>
            </a:r>
            <a:endParaRPr lang="en-US" altLang="zh-CN" sz="1600" b="1" dirty="0">
              <a:ea typeface="楷体_GB2312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kumimoji="1" lang="en-US" altLang="zh-CN" sz="1600" b="1" dirty="0">
                <a:ea typeface="楷体_GB2312"/>
                <a:cs typeface="Times New Roman" pitchFamily="18" charset="0"/>
              </a:rPr>
              <a:t>12     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#E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T</a:t>
            </a:r>
            <a:r>
              <a:rPr kumimoji="1" lang="en-US" altLang="zh-CN" sz="1600" b="1" dirty="0">
                <a:latin typeface="+mn-ea"/>
              </a:rPr>
              <a:t>'F</a:t>
            </a:r>
            <a:r>
              <a:rPr kumimoji="1" lang="en-US" altLang="zh-CN" sz="1600" b="1" dirty="0">
                <a:solidFill>
                  <a:srgbClr val="FF0000"/>
                </a:solidFill>
                <a:latin typeface="+mn-ea"/>
              </a:rPr>
              <a:t>*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                 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*</a:t>
            </a:r>
            <a:r>
              <a:rPr lang="en-US" altLang="zh-CN" sz="1600" b="1" dirty="0" err="1"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        </a:t>
            </a:r>
            <a:r>
              <a:rPr lang="en-US" altLang="zh-CN" sz="1600" b="1" dirty="0">
                <a:solidFill>
                  <a:srgbClr val="C00000"/>
                </a:solidFill>
                <a:ea typeface="楷体_GB2312"/>
                <a:cs typeface="Times New Roman" pitchFamily="18" charset="0"/>
              </a:rPr>
              <a:t>“*”</a:t>
            </a:r>
            <a:r>
              <a:rPr lang="zh-CN" altLang="en-US" sz="1600" b="1" dirty="0">
                <a:solidFill>
                  <a:srgbClr val="C00000"/>
                </a:solidFill>
                <a:ea typeface="楷体_GB2312"/>
                <a:cs typeface="Times New Roman" pitchFamily="18" charset="0"/>
              </a:rPr>
              <a:t>匹配</a:t>
            </a:r>
            <a:endParaRPr lang="en-US" altLang="zh-CN" sz="1600" b="1" i="1" dirty="0">
              <a:ea typeface="楷体_GB2312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kumimoji="1" lang="en-US" altLang="zh-CN" sz="1600" b="1" dirty="0">
                <a:ea typeface="楷体_GB2312"/>
                <a:cs typeface="Times New Roman" pitchFamily="18" charset="0"/>
              </a:rPr>
              <a:t>13     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#E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T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kumimoji="1" lang="en-US" altLang="zh-CN" sz="1600" b="1" dirty="0">
                <a:solidFill>
                  <a:srgbClr val="FF0000"/>
                </a:solidFill>
                <a:latin typeface="+mn-ea"/>
              </a:rPr>
              <a:t>F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                    </a:t>
            </a:r>
            <a:r>
              <a:rPr lang="en-US" altLang="zh-CN" sz="1600" b="1" dirty="0" err="1">
                <a:solidFill>
                  <a:srgbClr val="FF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 	      </a:t>
            </a:r>
            <a:r>
              <a:rPr kumimoji="1" lang="en-US" altLang="zh-CN" sz="1600" b="1" dirty="0">
                <a:latin typeface="+mn-ea"/>
              </a:rPr>
              <a:t> </a:t>
            </a:r>
            <a:r>
              <a:rPr kumimoji="1" lang="en-US" altLang="zh-CN" sz="1600" b="1" dirty="0" err="1">
                <a:latin typeface="+mn-ea"/>
              </a:rPr>
              <a:t>F→i</a:t>
            </a:r>
            <a:endParaRPr lang="en-US" altLang="zh-CN" sz="1600" b="1" dirty="0">
              <a:ea typeface="楷体_GB2312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1600" b="1" dirty="0">
                <a:ea typeface="楷体_GB2312"/>
                <a:cs typeface="Times New Roman" pitchFamily="18" charset="0"/>
              </a:rPr>
              <a:t>14     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#E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T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kumimoji="1" lang="en-US" altLang="zh-CN" sz="1600" b="1" dirty="0">
                <a:solidFill>
                  <a:srgbClr val="FF0000"/>
                </a:solidFill>
                <a:latin typeface="+mn-ea"/>
              </a:rPr>
              <a:t>i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                     </a:t>
            </a:r>
            <a:r>
              <a:rPr lang="en-US" altLang="zh-CN" sz="1600" b="1" dirty="0" err="1">
                <a:solidFill>
                  <a:srgbClr val="FF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 	     </a:t>
            </a:r>
            <a:r>
              <a:rPr lang="en-US" altLang="zh-CN" sz="1600" b="1" dirty="0">
                <a:solidFill>
                  <a:srgbClr val="C00000"/>
                </a:solidFill>
                <a:ea typeface="楷体_GB2312"/>
                <a:cs typeface="Times New Roman" pitchFamily="18" charset="0"/>
              </a:rPr>
              <a:t>“</a:t>
            </a:r>
            <a:r>
              <a:rPr lang="en-US" altLang="zh-CN" sz="1600" b="1" dirty="0" err="1">
                <a:solidFill>
                  <a:srgbClr val="C00000"/>
                </a:solidFill>
                <a:ea typeface="楷体_GB2312"/>
                <a:cs typeface="Times New Roman" pitchFamily="18" charset="0"/>
              </a:rPr>
              <a:t>i</a:t>
            </a:r>
            <a:r>
              <a:rPr lang="en-US" altLang="zh-CN" sz="1600" b="1" dirty="0">
                <a:solidFill>
                  <a:srgbClr val="C00000"/>
                </a:solidFill>
                <a:ea typeface="楷体_GB2312"/>
                <a:cs typeface="Times New Roman" pitchFamily="18" charset="0"/>
              </a:rPr>
              <a:t>”</a:t>
            </a:r>
            <a:r>
              <a:rPr lang="zh-CN" altLang="en-US" sz="1600" b="1" dirty="0">
                <a:solidFill>
                  <a:srgbClr val="C00000"/>
                </a:solidFill>
                <a:ea typeface="楷体_GB2312"/>
                <a:cs typeface="Times New Roman" pitchFamily="18" charset="0"/>
              </a:rPr>
              <a:t>匹配</a:t>
            </a:r>
            <a:endParaRPr lang="en-US" altLang="zh-CN" sz="1600" b="1" dirty="0">
              <a:ea typeface="楷体_GB2312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1600" b="1" dirty="0">
                <a:ea typeface="楷体_GB2312"/>
                <a:cs typeface="Times New Roman" pitchFamily="18" charset="0"/>
              </a:rPr>
              <a:t>15     </a:t>
            </a:r>
            <a:r>
              <a:rPr lang="en-US" altLang="zh-CN" sz="1600" b="1" i="1" dirty="0">
                <a:ea typeface="楷体_GB2312"/>
                <a:cs typeface="Times New Roman" pitchFamily="18" charset="0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#E</a:t>
            </a:r>
            <a:r>
              <a:rPr kumimoji="1" lang="en-US" altLang="zh-CN" sz="1600" b="1" dirty="0">
                <a:latin typeface="+mn-ea"/>
              </a:rPr>
              <a:t>'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T</a:t>
            </a:r>
            <a:r>
              <a:rPr kumimoji="1" lang="en-US" altLang="zh-CN" sz="1600" b="1" dirty="0">
                <a:solidFill>
                  <a:srgbClr val="FF0000"/>
                </a:solidFill>
                <a:latin typeface="+mn-ea"/>
              </a:rPr>
              <a:t>'</a:t>
            </a:r>
            <a:r>
              <a:rPr kumimoji="1" lang="en-US" altLang="zh-CN" sz="1600" b="1" dirty="0">
                <a:latin typeface="+mn-ea"/>
              </a:rPr>
              <a:t>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	           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#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	       </a:t>
            </a:r>
            <a:r>
              <a:rPr kumimoji="1" lang="en-US" altLang="zh-CN" sz="1600" b="1" dirty="0" err="1">
                <a:latin typeface="+mn-ea"/>
              </a:rPr>
              <a:t>T'→ε</a:t>
            </a:r>
            <a:endParaRPr lang="en-US" altLang="zh-CN" sz="1600" b="1" dirty="0">
              <a:ea typeface="楷体_GB2312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1600" b="1" dirty="0">
                <a:ea typeface="楷体_GB2312"/>
                <a:cs typeface="Times New Roman" pitchFamily="18" charset="0"/>
              </a:rPr>
              <a:t>16      #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E</a:t>
            </a:r>
            <a:r>
              <a:rPr kumimoji="1" lang="en-US" altLang="zh-CN" sz="1600" b="1" dirty="0">
                <a:solidFill>
                  <a:srgbClr val="FF0000"/>
                </a:solidFill>
                <a:latin typeface="+mn-ea"/>
              </a:rPr>
              <a:t>'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	           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# 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	       </a:t>
            </a:r>
            <a:r>
              <a:rPr kumimoji="1" lang="en-US" altLang="zh-CN" sz="1600" b="1" dirty="0" err="1">
                <a:latin typeface="+mn-ea"/>
              </a:rPr>
              <a:t>E'→ε</a:t>
            </a:r>
            <a:endParaRPr lang="en-US" altLang="zh-CN" sz="1600" b="1" dirty="0">
              <a:ea typeface="楷体_GB2312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1600" b="1" dirty="0">
                <a:ea typeface="楷体_GB2312"/>
                <a:cs typeface="Times New Roman" pitchFamily="18" charset="0"/>
              </a:rPr>
              <a:t>17      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#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	                           </a:t>
            </a:r>
            <a:r>
              <a:rPr lang="en-US" altLang="zh-CN" sz="1600" b="1" dirty="0">
                <a:solidFill>
                  <a:srgbClr val="FF0000"/>
                </a:solidFill>
                <a:ea typeface="楷体_GB2312"/>
                <a:cs typeface="Times New Roman" pitchFamily="18" charset="0"/>
              </a:rPr>
              <a:t>#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         </a:t>
            </a:r>
            <a:r>
              <a:rPr lang="zh-CN" altLang="en-US" sz="1600" b="1" dirty="0">
                <a:solidFill>
                  <a:srgbClr val="C00000"/>
                </a:solidFill>
                <a:ea typeface="楷体_GB2312"/>
                <a:cs typeface="Times New Roman" pitchFamily="18" charset="0"/>
              </a:rPr>
              <a:t>接受</a:t>
            </a:r>
            <a:r>
              <a:rPr lang="en-US" altLang="zh-CN" sz="1600" b="1" dirty="0">
                <a:ea typeface="楷体_GB2312"/>
                <a:cs typeface="Times New Roman" pitchFamily="18" charset="0"/>
              </a:rPr>
              <a:t>	</a:t>
            </a:r>
            <a:endParaRPr lang="en-US" altLang="zh-CN" sz="1600" b="1" i="1" dirty="0">
              <a:ea typeface="楷体_GB2312"/>
              <a:cs typeface="Times New Roman" pitchFamily="18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A6A6746-1A39-4392-9CE9-0194E19C557C}"/>
              </a:ext>
            </a:extLst>
          </p:cNvPr>
          <p:cNvSpPr txBox="1">
            <a:spLocks/>
          </p:cNvSpPr>
          <p:nvPr/>
        </p:nvSpPr>
        <p:spPr>
          <a:xfrm>
            <a:off x="487821" y="4527333"/>
            <a:ext cx="6121525" cy="617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输出的产生式就是语法树推导的过程</a:t>
            </a:r>
          </a:p>
        </p:txBody>
      </p:sp>
      <p:graphicFrame>
        <p:nvGraphicFramePr>
          <p:cNvPr id="8" name="Group 18">
            <a:extLst>
              <a:ext uri="{FF2B5EF4-FFF2-40B4-BE49-F238E27FC236}">
                <a16:creationId xmlns:a16="http://schemas.microsoft.com/office/drawing/2014/main" id="{A35E2761-D073-416A-8DC0-CD833ED70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721573"/>
              </p:ext>
            </p:extLst>
          </p:nvPr>
        </p:nvGraphicFramePr>
        <p:xfrm>
          <a:off x="461214" y="1729318"/>
          <a:ext cx="5939586" cy="2447217"/>
        </p:xfrm>
        <a:graphic>
          <a:graphicData uri="http://schemas.openxmlformats.org/drawingml/2006/table">
            <a:tbl>
              <a:tblPr/>
              <a:tblGrid>
                <a:gridCol w="800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70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80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74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47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7354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 V</a:t>
                      </a:r>
                      <a:r>
                        <a:rPr kumimoji="0" lang="en-US" altLang="zh-CN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kumimoji="0" lang="en-US" altLang="zh-CN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N</a:t>
                      </a:r>
                      <a:endParaRPr kumimoji="0" lang="zh-CN" altLang="en-US" sz="16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3572" marR="183572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gridSpan="6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输入符号</a:t>
                      </a: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67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i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 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  <a:r>
                        <a:rPr kumimoji="1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3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16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E</a:t>
                      </a:r>
                      <a:endParaRPr kumimoji="0" lang="zh-CN" altLang="en-US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E7C7E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kumimoji="1" lang="en-US" altLang="zh-CN" sz="16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→TE</a:t>
                      </a:r>
                      <a:r>
                        <a:rPr kumimoji="1" lang="en-US" altLang="zh-CN" sz="1600" b="0" i="0" dirty="0">
                          <a:latin typeface="+mn-ea"/>
                          <a:ea typeface="+mn-ea"/>
                        </a:rPr>
                        <a:t>'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E</a:t>
                      </a:r>
                      <a:r>
                        <a:rPr kumimoji="1" lang="en-US" altLang="zh-CN" sz="16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→TE</a:t>
                      </a:r>
                      <a:r>
                        <a:rPr kumimoji="1" lang="en-US" altLang="zh-CN" sz="1600" b="0" i="0" dirty="0">
                          <a:latin typeface="+mn-ea"/>
                          <a:ea typeface="+mn-ea"/>
                        </a:rPr>
                        <a:t>'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7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1600" dirty="0">
                          <a:solidFill>
                            <a:srgbClr val="0E7C7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5000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E</a:t>
                      </a:r>
                      <a:r>
                        <a:rPr lang="zh-CN" altLang="zh-CN" sz="1600" kern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  <a:cs typeface="Tahoma" panose="020B0604030504040204" pitchFamily="34" charset="0"/>
                        </a:rPr>
                        <a:t>′</a:t>
                      </a:r>
                      <a:endParaRPr kumimoji="1" lang="zh-CN" altLang="en-US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E7C7E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E'→+TE'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E'→ε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E'→ε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67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160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T</a:t>
                      </a:r>
                      <a:endParaRPr kumimoji="1" lang="zh-CN" altLang="en-US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E7C7E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T→FT'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T→FT'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67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lang="en-US" altLang="zh-CN" sz="1600" dirty="0">
                          <a:solidFill>
                            <a:srgbClr val="0E7C7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5000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T</a:t>
                      </a:r>
                      <a:r>
                        <a:rPr lang="zh-CN" altLang="zh-CN" sz="1600" kern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  <a:cs typeface="Tahoma" panose="020B0604030504040204" pitchFamily="34" charset="0"/>
                        </a:rPr>
                        <a:t>′</a:t>
                      </a:r>
                      <a:endParaRPr kumimoji="1" lang="zh-CN" altLang="en-US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E7C7E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T'→ε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T'→*FT'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T'→ε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T'→ε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67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latin typeface="+mn-ea"/>
                          <a:ea typeface="+mn-ea"/>
                        </a:rPr>
                        <a:t>F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E7C7E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3572" marR="183572" marT="34303" marB="3430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16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F→i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F→(E)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20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Symbol" panose="05050102010706020507" pitchFamily="18" charset="2"/>
                        <a:defRPr sz="1400">
                          <a:solidFill>
                            <a:schemeClr val="tx2"/>
                          </a:solidFill>
                          <a:latin typeface="Candara" panose="020E0502030303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4303" marB="3430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53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37200-BF44-48A9-B1EC-BEFCA1CD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4.5</a:t>
            </a:r>
            <a:r>
              <a:rPr lang="zh-CN" altLang="en-US" b="1" dirty="0"/>
              <a:t>   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表驱动分析法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FE2091-F3AE-4E3B-993C-064BF4817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4"/>
            <a:ext cx="11319166" cy="3565068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4.15 </a:t>
            </a:r>
            <a:r>
              <a:rPr lang="zh-CN" altLang="en-US" dirty="0"/>
              <a:t>已知文法</a:t>
            </a:r>
            <a:r>
              <a:rPr lang="en-US" altLang="zh-CN" dirty="0"/>
              <a:t>G[S],</a:t>
            </a:r>
            <a:r>
              <a:rPr lang="zh-CN" altLang="en-US" dirty="0"/>
              <a:t>试用</a:t>
            </a:r>
            <a:r>
              <a:rPr lang="en-US" altLang="zh-CN" dirty="0"/>
              <a:t>LL(1)</a:t>
            </a:r>
            <a:r>
              <a:rPr lang="zh-CN" altLang="en-US" dirty="0"/>
              <a:t>分析法分析串</a:t>
            </a:r>
            <a:r>
              <a:rPr lang="en-US" altLang="zh-CN" dirty="0" err="1"/>
              <a:t>ba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lnSpc>
                <a:spcPts val="2400"/>
              </a:lnSpc>
              <a:buNone/>
            </a:pPr>
            <a:r>
              <a:rPr lang="pt-BR" altLang="zh-CN" sz="2400" dirty="0">
                <a:solidFill>
                  <a:srgbClr val="0000FF"/>
                </a:solidFill>
              </a:rPr>
              <a:t>    S→Sa </a:t>
            </a:r>
          </a:p>
          <a:p>
            <a:pPr marL="0" indent="0">
              <a:lnSpc>
                <a:spcPts val="2400"/>
              </a:lnSpc>
              <a:buNone/>
            </a:pPr>
            <a:r>
              <a:rPr lang="pt-BR" altLang="zh-CN" sz="2400" dirty="0">
                <a:solidFill>
                  <a:srgbClr val="0000FF"/>
                </a:solidFill>
              </a:rPr>
              <a:t>    S→A</a:t>
            </a:r>
          </a:p>
          <a:p>
            <a:pPr marL="0" indent="0">
              <a:lnSpc>
                <a:spcPts val="2400"/>
              </a:lnSpc>
              <a:buNone/>
            </a:pPr>
            <a:r>
              <a:rPr lang="pt-BR" altLang="zh-CN" sz="2400" dirty="0">
                <a:solidFill>
                  <a:srgbClr val="0000FF"/>
                </a:solidFill>
              </a:rPr>
              <a:t>    A→bA </a:t>
            </a:r>
          </a:p>
          <a:p>
            <a:pPr marL="0" indent="0">
              <a:lnSpc>
                <a:spcPts val="2400"/>
              </a:lnSpc>
              <a:buNone/>
            </a:pPr>
            <a:r>
              <a:rPr lang="pt-BR" altLang="zh-CN" sz="2400" dirty="0">
                <a:solidFill>
                  <a:srgbClr val="0000FF"/>
                </a:solidFill>
              </a:rPr>
              <a:t>    A→b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r>
              <a:rPr lang="zh-CN" altLang="en-US" dirty="0"/>
              <a:t>是</a:t>
            </a:r>
            <a:r>
              <a:rPr lang="en-US" altLang="zh-CN" dirty="0"/>
              <a:t>LL(1)</a:t>
            </a:r>
            <a:r>
              <a:rPr lang="zh-CN" altLang="en-US" dirty="0"/>
              <a:t>文法，构造</a:t>
            </a:r>
            <a:r>
              <a:rPr lang="en-US" altLang="zh-CN" dirty="0"/>
              <a:t>LL(1)</a:t>
            </a:r>
            <a:r>
              <a:rPr lang="zh-CN" altLang="en-US" dirty="0"/>
              <a:t>分析表如下：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87A7AF-725B-478F-9E70-53596B17BFA5}"/>
              </a:ext>
            </a:extLst>
          </p:cNvPr>
          <p:cNvSpPr txBox="1"/>
          <p:nvPr/>
        </p:nvSpPr>
        <p:spPr>
          <a:xfrm>
            <a:off x="3708276" y="1452952"/>
            <a:ext cx="136103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 →AS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→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aS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→ ε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A→bA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A→b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66C10D-F6C2-4E43-9A71-0B4B0F4B6018}"/>
              </a:ext>
            </a:extLst>
          </p:cNvPr>
          <p:cNvSpPr txBox="1"/>
          <p:nvPr/>
        </p:nvSpPr>
        <p:spPr>
          <a:xfrm>
            <a:off x="7006297" y="1407425"/>
            <a:ext cx="12834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 →AS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→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aS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→ ε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A→bA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→A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'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→ε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1486D80-CCB2-4A3C-8E72-E6FF633E84CE}"/>
                  </a:ext>
                </a:extLst>
              </p:cNvPr>
              <p:cNvSpPr txBox="1"/>
              <p:nvPr/>
            </p:nvSpPr>
            <p:spPr>
              <a:xfrm>
                <a:off x="1977335" y="1976865"/>
                <a:ext cx="1808508" cy="703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zh-CN" altLang="en-US" sz="2400" i="1">
                              <a:latin typeface="Cambria Math" panose="02040503050406030204" pitchFamily="18" charset="0"/>
                            </a:rPr>
                            <m:t>消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除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左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归</m:t>
                          </m:r>
                        </m:e>
                      </m:groupCh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1486D80-CCB2-4A3C-8E72-E6FF633E8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335" y="1976865"/>
                <a:ext cx="1808508" cy="703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214AA1F-EDC8-42D3-BFB9-FD9BD7385822}"/>
                  </a:ext>
                </a:extLst>
              </p:cNvPr>
              <p:cNvSpPr txBox="1"/>
              <p:nvPr/>
            </p:nvSpPr>
            <p:spPr>
              <a:xfrm>
                <a:off x="4930308" y="1977634"/>
                <a:ext cx="2116284" cy="7024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zh-CN" altLang="en-US" sz="2400" i="1">
                              <a:latin typeface="Cambria Math" panose="02040503050406030204" pitchFamily="18" charset="0"/>
                            </a:rPr>
                            <m:t>提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取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左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公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因</m:t>
                          </m:r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子</m:t>
                          </m:r>
                        </m:e>
                      </m:groupCh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214AA1F-EDC8-42D3-BFB9-FD9BD7385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308" y="1977634"/>
                <a:ext cx="2116284" cy="7024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740C447-0C4B-4742-9DAB-47567EA755FD}"/>
                  </a:ext>
                </a:extLst>
              </p:cNvPr>
              <p:cNvSpPr txBox="1"/>
              <p:nvPr/>
            </p:nvSpPr>
            <p:spPr>
              <a:xfrm>
                <a:off x="8173303" y="2191615"/>
                <a:ext cx="6319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740C447-0C4B-4742-9DAB-47567EA75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303" y="2191615"/>
                <a:ext cx="63190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1021DB80-349A-4853-8B39-11EF39673014}"/>
              </a:ext>
            </a:extLst>
          </p:cNvPr>
          <p:cNvSpPr txBox="1"/>
          <p:nvPr/>
        </p:nvSpPr>
        <p:spPr>
          <a:xfrm>
            <a:off x="8805207" y="1083619"/>
            <a:ext cx="162216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C00000"/>
                </a:solidFill>
                <a:latin typeface="微软雅黑"/>
                <a:ea typeface="微软雅黑"/>
              </a:rPr>
              <a:t>SELECT()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latin typeface="微软雅黑"/>
                <a:ea typeface="微软雅黑"/>
              </a:rPr>
              <a:t>   { </a:t>
            </a:r>
            <a:r>
              <a:rPr lang="en-US" altLang="zh-CN" sz="2400" dirty="0">
                <a:solidFill>
                  <a:srgbClr val="0000FF"/>
                </a:solidFill>
                <a:latin typeface="微软雅黑"/>
                <a:ea typeface="微软雅黑"/>
              </a:rPr>
              <a:t>b </a:t>
            </a:r>
            <a:r>
              <a:rPr lang="en-US" altLang="zh-CN" sz="2400" dirty="0">
                <a:latin typeface="微软雅黑"/>
                <a:ea typeface="微软雅黑"/>
              </a:rPr>
              <a:t>}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   {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   {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#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   {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   {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latin typeface="微软雅黑"/>
                <a:ea typeface="微软雅黑"/>
              </a:rPr>
              <a:t>   { </a:t>
            </a:r>
            <a:r>
              <a:rPr lang="en-US" altLang="zh-CN" sz="2400" dirty="0">
                <a:solidFill>
                  <a:srgbClr val="0000FF"/>
                </a:solidFill>
                <a:latin typeface="微软雅黑"/>
                <a:ea typeface="微软雅黑"/>
              </a:rPr>
              <a:t>a</a:t>
            </a:r>
            <a:r>
              <a:rPr lang="en-US" altLang="zh-CN" sz="2400" dirty="0">
                <a:latin typeface="微软雅黑"/>
                <a:ea typeface="微软雅黑"/>
              </a:rPr>
              <a:t>, </a:t>
            </a:r>
            <a:r>
              <a:rPr lang="en-US" altLang="zh-CN" sz="2400" dirty="0">
                <a:solidFill>
                  <a:srgbClr val="0000FF"/>
                </a:solidFill>
                <a:latin typeface="微软雅黑"/>
                <a:ea typeface="微软雅黑"/>
              </a:rPr>
              <a:t># </a:t>
            </a:r>
            <a:r>
              <a:rPr lang="en-US" altLang="zh-CN" sz="2400" dirty="0">
                <a:latin typeface="微软雅黑"/>
                <a:ea typeface="微软雅黑"/>
              </a:rPr>
              <a:t>}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31919FCD-A01F-4B8A-928F-F87920165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3056"/>
              </p:ext>
            </p:extLst>
          </p:nvPr>
        </p:nvGraphicFramePr>
        <p:xfrm>
          <a:off x="845709" y="4507832"/>
          <a:ext cx="505852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5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2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891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     V</a:t>
                      </a:r>
                      <a:r>
                        <a:rPr lang="en-US" altLang="zh-CN" sz="1800" b="1" baseline="-25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</a:t>
                      </a:r>
                      <a:r>
                        <a:rPr lang="en-US" altLang="zh-CN" sz="1800" b="1" baseline="-25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</a:t>
                      </a:r>
                      <a:endParaRPr lang="zh-CN" altLang="en-US" sz="1800" b="1" baseline="-25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S </a:t>
                      </a:r>
                      <a:endParaRPr lang="zh-CN" altLang="en-US" sz="1800" b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S→AS’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S</a:t>
                      </a: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endParaRPr lang="zh-CN" altLang="en-US" sz="1800" b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</a:t>
                      </a: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aS</a:t>
                      </a: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</a:t>
                      </a: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→ε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sz="1800" b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A→bA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endParaRPr lang="zh-CN" altLang="en-US" sz="1800" b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→ε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→A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→ε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09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2" grpId="0"/>
      <p:bldP spid="1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37200-BF44-48A9-B1EC-BEFCA1CD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4.5</a:t>
            </a:r>
            <a:r>
              <a:rPr lang="zh-CN" altLang="en-US" b="1" dirty="0"/>
              <a:t>   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表驱动分析法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FE2091-F3AE-4E3B-993C-064BF4817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4"/>
            <a:ext cx="5364337" cy="3565068"/>
          </a:xfrm>
        </p:spPr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LL(1)</a:t>
            </a:r>
            <a:r>
              <a:rPr lang="zh-CN" altLang="en-US" dirty="0"/>
              <a:t>分析法分析串</a:t>
            </a:r>
            <a:r>
              <a:rPr lang="en-US" altLang="zh-CN" dirty="0" err="1"/>
              <a:t>ba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lnSpc>
                <a:spcPts val="2400"/>
              </a:lnSpc>
              <a:buNone/>
            </a:pPr>
            <a:r>
              <a:rPr lang="pt-BR" altLang="zh-CN" sz="2400" dirty="0">
                <a:solidFill>
                  <a:srgbClr val="0000FF"/>
                </a:solidFill>
              </a:rPr>
              <a:t>    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1150C652-3570-411B-A88A-B4A47EEBCF8A}"/>
              </a:ext>
            </a:extLst>
          </p:cNvPr>
          <p:cNvSpPr txBox="1">
            <a:spLocks noChangeArrowheads="1"/>
          </p:cNvSpPr>
          <p:nvPr/>
        </p:nvSpPr>
        <p:spPr>
          <a:xfrm>
            <a:off x="5884978" y="1509139"/>
            <a:ext cx="6187752" cy="4169683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步骤</a:t>
            </a:r>
            <a:r>
              <a:rPr lang="en-US" altLang="zh-CN" sz="2400" dirty="0">
                <a:latin typeface="+mn-ea"/>
                <a:ea typeface="+mn-ea"/>
                <a:cs typeface="Times New Roman" pitchFamily="18" charset="0"/>
              </a:rPr>
              <a:t>    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栈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S           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输入栈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I      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  <a:cs typeface="Times New Roman" pitchFamily="18" charset="0"/>
              </a:rPr>
              <a:t>产生式或匹配</a:t>
            </a:r>
          </a:p>
          <a:p>
            <a:pPr marL="342900" lvl="2" indent="-342900">
              <a:lnSpc>
                <a:spcPct val="90000"/>
              </a:lnSpc>
              <a:buSzPct val="60000"/>
              <a:buNone/>
              <a:defRPr/>
            </a:pPr>
            <a:r>
              <a:rPr lang="en-US" altLang="zh-CN" dirty="0">
                <a:latin typeface="+mn-ea"/>
                <a:ea typeface="+mn-ea"/>
                <a:cs typeface="Times New Roman" pitchFamily="18" charset="0"/>
              </a:rPr>
              <a:t>1        #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S</a:t>
            </a:r>
            <a:r>
              <a:rPr lang="en-US" altLang="zh-CN" dirty="0">
                <a:latin typeface="+mn-ea"/>
                <a:ea typeface="+mn-ea"/>
                <a:cs typeface="Times New Roman" pitchFamily="18" charset="0"/>
              </a:rPr>
              <a:t>                      </a:t>
            </a:r>
            <a:r>
              <a:rPr lang="en-US" altLang="zh-CN" dirty="0" err="1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b</a:t>
            </a:r>
            <a:r>
              <a:rPr lang="en-US" altLang="zh-CN" dirty="0" err="1">
                <a:latin typeface="+mn-ea"/>
                <a:ea typeface="+mn-ea"/>
                <a:cs typeface="Times New Roman" pitchFamily="18" charset="0"/>
              </a:rPr>
              <a:t>a</a:t>
            </a:r>
            <a:r>
              <a:rPr lang="en-US" altLang="zh-CN" dirty="0">
                <a:latin typeface="+mn-ea"/>
                <a:ea typeface="+mn-ea"/>
                <a:cs typeface="Times New Roman" pitchFamily="18" charset="0"/>
              </a:rPr>
              <a:t> # 	     </a:t>
            </a:r>
            <a:r>
              <a:rPr lang="en-US" altLang="zh-CN" dirty="0">
                <a:latin typeface="+mn-ea"/>
              </a:rPr>
              <a:t>S→AS</a:t>
            </a:r>
            <a:r>
              <a:rPr kumimoji="1" lang="en-US" altLang="zh-CN" dirty="0">
                <a:latin typeface="+mn-ea"/>
              </a:rPr>
              <a:t>'</a:t>
            </a:r>
          </a:p>
          <a:p>
            <a:pPr marL="342900" lvl="2" indent="-342900">
              <a:lnSpc>
                <a:spcPct val="90000"/>
              </a:lnSpc>
              <a:buSzPct val="60000"/>
              <a:buNone/>
              <a:defRPr/>
            </a:pPr>
            <a:r>
              <a:rPr lang="en-US" altLang="zh-CN" dirty="0">
                <a:latin typeface="+mn-ea"/>
                <a:ea typeface="+mn-ea"/>
                <a:cs typeface="Times New Roman" pitchFamily="18" charset="0"/>
              </a:rPr>
              <a:t>2      </a:t>
            </a:r>
            <a:r>
              <a:rPr lang="en-US" altLang="zh-CN" i="1" dirty="0">
                <a:latin typeface="+mn-ea"/>
                <a:ea typeface="+mn-ea"/>
                <a:cs typeface="Times New Roman" pitchFamily="18" charset="0"/>
              </a:rPr>
              <a:t>  </a:t>
            </a:r>
            <a:r>
              <a:rPr lang="en-US" altLang="zh-CN" dirty="0">
                <a:latin typeface="+mn-ea"/>
                <a:ea typeface="+mn-ea"/>
                <a:cs typeface="Times New Roman" pitchFamily="18" charset="0"/>
              </a:rPr>
              <a:t>#S</a:t>
            </a:r>
            <a:r>
              <a:rPr kumimoji="1" lang="en-US" altLang="zh-CN" dirty="0">
                <a:latin typeface="+mn-ea"/>
              </a:rPr>
              <a:t>'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A</a:t>
            </a:r>
            <a:r>
              <a:rPr lang="en-US" altLang="zh-CN" dirty="0">
                <a:latin typeface="+mn-ea"/>
                <a:ea typeface="+mn-ea"/>
                <a:cs typeface="Times New Roman" pitchFamily="18" charset="0"/>
              </a:rPr>
              <a:t>                   </a:t>
            </a:r>
            <a:r>
              <a:rPr lang="en-US" altLang="zh-CN" dirty="0" err="1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b</a:t>
            </a:r>
            <a:r>
              <a:rPr lang="en-US" altLang="zh-CN" dirty="0" err="1">
                <a:latin typeface="+mn-ea"/>
                <a:ea typeface="+mn-ea"/>
                <a:cs typeface="Times New Roman" pitchFamily="18" charset="0"/>
              </a:rPr>
              <a:t>a</a:t>
            </a:r>
            <a:r>
              <a:rPr lang="en-US" altLang="zh-CN" dirty="0">
                <a:latin typeface="+mn-ea"/>
                <a:ea typeface="+mn-ea"/>
                <a:cs typeface="Times New Roman" pitchFamily="18" charset="0"/>
              </a:rPr>
              <a:t> # 	     </a:t>
            </a:r>
            <a:r>
              <a:rPr lang="en-US" altLang="zh-CN" dirty="0" err="1">
                <a:latin typeface="+mn-ea"/>
              </a:rPr>
              <a:t>A→bA</a:t>
            </a:r>
            <a:r>
              <a:rPr kumimoji="1" lang="en-US" altLang="zh-CN" dirty="0">
                <a:latin typeface="+mn-ea"/>
              </a:rPr>
              <a:t>'</a:t>
            </a:r>
            <a:endParaRPr lang="en-US" altLang="zh-CN" i="1" dirty="0">
              <a:latin typeface="+mn-ea"/>
              <a:ea typeface="+mn-ea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3        #S</a:t>
            </a:r>
            <a:r>
              <a:rPr kumimoji="1" lang="en-US" altLang="zh-CN" sz="2000" dirty="0">
                <a:latin typeface="+mn-ea"/>
                <a:ea typeface="+mn-ea"/>
              </a:rPr>
              <a:t>'A'</a:t>
            </a:r>
            <a:r>
              <a:rPr kumimoji="1"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b</a:t>
            </a: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               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b</a:t>
            </a:r>
            <a:r>
              <a:rPr lang="en-US" altLang="zh-CN" sz="2000" dirty="0" err="1">
                <a:latin typeface="+mn-ea"/>
                <a:ea typeface="+mn-ea"/>
                <a:cs typeface="Times New Roman" pitchFamily="18" charset="0"/>
              </a:rPr>
              <a:t>a</a:t>
            </a:r>
            <a:r>
              <a:rPr lang="en-US" altLang="zh-CN" sz="2000" i="1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#        </a:t>
            </a:r>
            <a:r>
              <a:rPr lang="en-US" altLang="zh-CN" sz="2000" dirty="0">
                <a:solidFill>
                  <a:srgbClr val="C00000"/>
                </a:solidFill>
                <a:latin typeface="+mn-ea"/>
                <a:cs typeface="Times New Roman" pitchFamily="18" charset="0"/>
              </a:rPr>
              <a:t>“b”</a:t>
            </a:r>
            <a:r>
              <a:rPr lang="zh-CN" altLang="en-US" sz="2000" dirty="0">
                <a:solidFill>
                  <a:srgbClr val="C00000"/>
                </a:solidFill>
                <a:latin typeface="+mn-ea"/>
                <a:cs typeface="Times New Roman" pitchFamily="18" charset="0"/>
              </a:rPr>
              <a:t>匹配</a:t>
            </a:r>
            <a:endParaRPr lang="en-US" altLang="zh-CN" sz="2000" i="1" dirty="0">
              <a:latin typeface="+mn-ea"/>
              <a:ea typeface="+mn-ea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4       </a:t>
            </a:r>
            <a:r>
              <a:rPr lang="en-US" altLang="zh-CN" sz="2000" i="1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#S</a:t>
            </a:r>
            <a:r>
              <a:rPr kumimoji="1" lang="en-US" altLang="zh-CN" sz="2000" dirty="0">
                <a:latin typeface="+mn-ea"/>
                <a:ea typeface="+mn-ea"/>
              </a:rPr>
              <a:t>'</a:t>
            </a:r>
            <a:r>
              <a:rPr kumimoji="1"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A'</a:t>
            </a:r>
            <a:r>
              <a:rPr lang="en-US" altLang="zh-CN" sz="2000" i="1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	             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a</a:t>
            </a:r>
            <a:r>
              <a:rPr lang="en-US" altLang="zh-CN" sz="2000" i="1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#           </a:t>
            </a:r>
            <a:r>
              <a:rPr lang="en-US" altLang="zh-CN" sz="2000" dirty="0" err="1">
                <a:latin typeface="+mn-ea"/>
              </a:rPr>
              <a:t>A</a:t>
            </a:r>
            <a:r>
              <a:rPr kumimoji="1" lang="en-US" altLang="zh-CN" sz="2000" dirty="0" err="1">
                <a:latin typeface="+mn-ea"/>
              </a:rPr>
              <a:t>'</a:t>
            </a:r>
            <a:r>
              <a:rPr lang="en-US" altLang="zh-CN" sz="2000" dirty="0" err="1">
                <a:latin typeface="+mn-ea"/>
              </a:rPr>
              <a:t>→ε</a:t>
            </a:r>
            <a:endParaRPr lang="en-US" altLang="zh-CN" sz="2000" dirty="0">
              <a:solidFill>
                <a:srgbClr val="C00000"/>
              </a:solidFill>
              <a:latin typeface="+mn-ea"/>
              <a:ea typeface="+mn-ea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5        #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S</a:t>
            </a:r>
            <a:r>
              <a:rPr kumimoji="1"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'</a:t>
            </a: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                        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a</a:t>
            </a: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#          </a:t>
            </a:r>
            <a:r>
              <a:rPr lang="en-US" altLang="zh-CN" sz="2000" dirty="0">
                <a:latin typeface="+mn-ea"/>
              </a:rPr>
              <a:t>S</a:t>
            </a:r>
            <a:r>
              <a:rPr kumimoji="1" lang="en-US" altLang="zh-CN" sz="2000" dirty="0">
                <a:latin typeface="+mn-ea"/>
              </a:rPr>
              <a:t>'</a:t>
            </a:r>
            <a:r>
              <a:rPr lang="en-US" altLang="zh-CN" sz="2000" dirty="0">
                <a:latin typeface="+mn-ea"/>
              </a:rPr>
              <a:t>→</a:t>
            </a:r>
            <a:r>
              <a:rPr lang="en-US" altLang="zh-CN" sz="2000" dirty="0" err="1">
                <a:latin typeface="+mn-ea"/>
              </a:rPr>
              <a:t>aS</a:t>
            </a:r>
            <a:r>
              <a:rPr kumimoji="1" lang="en-US" altLang="zh-CN" sz="2000" dirty="0">
                <a:latin typeface="+mn-ea"/>
              </a:rPr>
              <a:t>'</a:t>
            </a:r>
            <a:endParaRPr lang="en-US" altLang="zh-CN" sz="2000" dirty="0">
              <a:latin typeface="+mn-ea"/>
              <a:ea typeface="+mn-ea"/>
              <a:cs typeface="Times New Roman" pitchFamily="18" charset="0"/>
            </a:endParaRPr>
          </a:p>
          <a:p>
            <a:pPr marL="0" lvl="0" indent="0" algn="l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None/>
            </a:pP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6        #</a:t>
            </a:r>
            <a:r>
              <a:rPr lang="en-US" altLang="zh-CN" sz="2000" dirty="0">
                <a:latin typeface="+mn-ea"/>
                <a:cs typeface="Times New Roman" pitchFamily="18" charset="0"/>
              </a:rPr>
              <a:t>S</a:t>
            </a:r>
            <a:r>
              <a:rPr kumimoji="1" lang="en-US" altLang="zh-CN" sz="2000" dirty="0">
                <a:latin typeface="+mn-ea"/>
              </a:rPr>
              <a:t>'</a:t>
            </a:r>
            <a:r>
              <a:rPr kumimoji="1" lang="en-US" altLang="zh-CN" sz="2000" dirty="0">
                <a:solidFill>
                  <a:srgbClr val="FF0000"/>
                </a:solidFill>
                <a:latin typeface="+mn-ea"/>
              </a:rPr>
              <a:t>a</a:t>
            </a: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                      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a</a:t>
            </a: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# 	   </a:t>
            </a:r>
            <a:r>
              <a:rPr lang="en-US" altLang="zh-CN" sz="2000" dirty="0">
                <a:solidFill>
                  <a:srgbClr val="C00000"/>
                </a:solidFill>
                <a:latin typeface="+mn-ea"/>
                <a:cs typeface="Times New Roman" pitchFamily="18" charset="0"/>
              </a:rPr>
              <a:t>“a”</a:t>
            </a:r>
            <a:r>
              <a:rPr lang="zh-CN" altLang="en-US" sz="2000" dirty="0">
                <a:solidFill>
                  <a:srgbClr val="C00000"/>
                </a:solidFill>
                <a:latin typeface="+mn-ea"/>
                <a:cs typeface="Times New Roman" pitchFamily="18" charset="0"/>
              </a:rPr>
              <a:t>匹配</a:t>
            </a:r>
            <a:endParaRPr kumimoji="1" lang="zh-CN" altLang="en-US" sz="2000" dirty="0">
              <a:latin typeface="+mn-ea"/>
              <a:ea typeface="+mn-ea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7       </a:t>
            </a:r>
            <a:r>
              <a:rPr lang="en-US" altLang="zh-CN" sz="2000" i="1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#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itchFamily="18" charset="0"/>
              </a:rPr>
              <a:t>S</a:t>
            </a:r>
            <a:r>
              <a:rPr kumimoji="1" lang="en-US" altLang="zh-CN" sz="2000" dirty="0">
                <a:solidFill>
                  <a:srgbClr val="FF0000"/>
                </a:solidFill>
                <a:latin typeface="+mn-ea"/>
              </a:rPr>
              <a:t>'</a:t>
            </a: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                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itchFamily="18" charset="0"/>
              </a:rPr>
              <a:t>          </a:t>
            </a: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# 	     </a:t>
            </a:r>
            <a:r>
              <a:rPr lang="en-US" altLang="zh-CN" sz="2000" dirty="0" err="1">
                <a:latin typeface="+mn-ea"/>
              </a:rPr>
              <a:t>S</a:t>
            </a:r>
            <a:r>
              <a:rPr kumimoji="1" lang="en-US" altLang="zh-CN" sz="2000" dirty="0" err="1">
                <a:latin typeface="+mn-ea"/>
              </a:rPr>
              <a:t>'</a:t>
            </a:r>
            <a:r>
              <a:rPr lang="en-US" altLang="zh-CN" sz="2000" dirty="0" err="1">
                <a:latin typeface="+mn-ea"/>
              </a:rPr>
              <a:t>→ε</a:t>
            </a: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   </a:t>
            </a:r>
            <a:endParaRPr lang="en-US" altLang="zh-CN" sz="2000" i="1" dirty="0">
              <a:solidFill>
                <a:srgbClr val="C00000"/>
              </a:solidFill>
              <a:latin typeface="+mn-ea"/>
              <a:ea typeface="+mn-ea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8       </a:t>
            </a:r>
            <a:r>
              <a:rPr lang="en-US" altLang="zh-CN" sz="2000" i="1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000" dirty="0">
                <a:latin typeface="+mn-ea"/>
                <a:ea typeface="+mn-ea"/>
                <a:cs typeface="Times New Roman" pitchFamily="18" charset="0"/>
              </a:rPr>
              <a:t># 	                 # 	     </a:t>
            </a:r>
            <a:r>
              <a:rPr lang="zh-CN" altLang="en-US" sz="2000" dirty="0">
                <a:solidFill>
                  <a:srgbClr val="C00000"/>
                </a:solidFill>
                <a:latin typeface="+mn-ea"/>
                <a:ea typeface="+mn-ea"/>
                <a:cs typeface="Times New Roman" pitchFamily="18" charset="0"/>
              </a:rPr>
              <a:t>接受</a:t>
            </a:r>
            <a:endParaRPr lang="en-US" altLang="zh-CN" sz="2000" dirty="0">
              <a:solidFill>
                <a:srgbClr val="C0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C7361A0-3737-2370-836B-AECA8E5F6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612139"/>
              </p:ext>
            </p:extLst>
          </p:nvPr>
        </p:nvGraphicFramePr>
        <p:xfrm>
          <a:off x="455005" y="1800726"/>
          <a:ext cx="505852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5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2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891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     V</a:t>
                      </a:r>
                      <a:r>
                        <a:rPr lang="en-US" altLang="zh-CN" sz="1800" b="1" baseline="-25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</a:t>
                      </a:r>
                      <a:r>
                        <a:rPr lang="en-US" altLang="zh-CN" sz="1800" b="1" baseline="-25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</a:t>
                      </a:r>
                      <a:endParaRPr lang="zh-CN" altLang="en-US" sz="1800" b="1" baseline="-25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S </a:t>
                      </a:r>
                      <a:endParaRPr lang="zh-CN" altLang="en-US" sz="1800" b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S→AS’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S</a:t>
                      </a: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endParaRPr lang="zh-CN" altLang="en-US" sz="1800" b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</a:t>
                      </a: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aS</a:t>
                      </a: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</a:t>
                      </a: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→ε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sz="1800" b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A→bA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endParaRPr lang="zh-CN" altLang="en-US" sz="1800" b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→ε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→A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→ε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294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4.1</a:t>
            </a:r>
            <a:r>
              <a:rPr lang="zh-CN" altLang="en-US" b="1" dirty="0"/>
              <a:t>　确定的自顶向下语法分析思想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4.2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文法的判别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4.3</a:t>
            </a:r>
            <a:r>
              <a:rPr lang="zh-CN" altLang="en-US" b="1" dirty="0"/>
              <a:t>　某些非</a:t>
            </a:r>
            <a:r>
              <a:rPr lang="en-US" altLang="zh-CN" b="1" dirty="0"/>
              <a:t>LL(1)</a:t>
            </a:r>
            <a:r>
              <a:rPr lang="zh-CN" altLang="en-US" b="1" dirty="0"/>
              <a:t>文法到</a:t>
            </a:r>
            <a:r>
              <a:rPr lang="en-US" altLang="zh-CN" b="1" dirty="0"/>
              <a:t>LL(1)</a:t>
            </a:r>
            <a:r>
              <a:rPr lang="zh-CN" altLang="en-US" b="1" dirty="0"/>
              <a:t>文法的等价变换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4.4</a:t>
            </a:r>
            <a:r>
              <a:rPr lang="zh-CN" altLang="en-US" b="1" dirty="0"/>
              <a:t>　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递归下降分析法</a:t>
            </a:r>
            <a:endParaRPr lang="en-US" altLang="zh-CN" b="1" dirty="0"/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4.5</a:t>
            </a:r>
            <a:r>
              <a:rPr lang="zh-CN" altLang="en-US" b="1" dirty="0"/>
              <a:t>   </a:t>
            </a:r>
            <a:r>
              <a:rPr lang="en-US" altLang="zh-CN" b="1" dirty="0"/>
              <a:t>LL(1)</a:t>
            </a:r>
            <a:r>
              <a:rPr lang="zh-CN" altLang="en-US" b="1" dirty="0"/>
              <a:t>分析的实现</a:t>
            </a:r>
            <a:r>
              <a:rPr lang="en-US" altLang="zh-CN" b="1" dirty="0"/>
              <a:t>-</a:t>
            </a:r>
            <a:r>
              <a:rPr lang="zh-CN" altLang="en-US" b="1" dirty="0"/>
              <a:t>表驱动分析法</a:t>
            </a:r>
          </a:p>
          <a:p>
            <a:pPr>
              <a:lnSpc>
                <a:spcPct val="160000"/>
              </a:lnSpc>
              <a:defRPr/>
            </a:pPr>
            <a:r>
              <a:rPr lang="en-US" altLang="zh-CN" b="1" u="sng" dirty="0">
                <a:solidFill>
                  <a:srgbClr val="C00000"/>
                </a:solidFill>
              </a:rPr>
              <a:t>4.6  </a:t>
            </a:r>
            <a:r>
              <a:rPr lang="zh-CN" altLang="en-US" b="1" u="sng" dirty="0">
                <a:solidFill>
                  <a:srgbClr val="C00000"/>
                </a:solidFill>
              </a:rPr>
              <a:t> </a:t>
            </a:r>
            <a:r>
              <a:rPr lang="en-US" altLang="zh-CN" b="1" u="sng" dirty="0">
                <a:solidFill>
                  <a:srgbClr val="C00000"/>
                </a:solidFill>
              </a:rPr>
              <a:t>LL(1)</a:t>
            </a:r>
            <a:r>
              <a:rPr lang="zh-CN" altLang="en-US" b="1" u="sng" dirty="0">
                <a:solidFill>
                  <a:srgbClr val="C00000"/>
                </a:solidFill>
              </a:rPr>
              <a:t>分析中的出错处理</a:t>
            </a:r>
          </a:p>
        </p:txBody>
      </p:sp>
    </p:spTree>
    <p:extLst>
      <p:ext uri="{BB962C8B-B14F-4D97-AF65-F5344CB8AC3E}">
        <p14:creationId xmlns:p14="http://schemas.microsoft.com/office/powerpoint/2010/main" val="25165360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A0A8E-28C2-40F8-B119-FA7D2F2C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4.6  </a:t>
            </a:r>
            <a:r>
              <a:rPr lang="zh-CN" altLang="en-US" b="1" dirty="0"/>
              <a:t> </a:t>
            </a:r>
            <a:r>
              <a:rPr lang="en-US" altLang="zh-CN" b="1" dirty="0"/>
              <a:t>LL(1)</a:t>
            </a:r>
            <a:r>
              <a:rPr lang="zh-CN" altLang="en-US" b="1" dirty="0"/>
              <a:t>分析中的出错处理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0F79C-964F-42DB-B0D3-BA7638DD7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3"/>
            <a:ext cx="10784236" cy="5790545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sz="3200" dirty="0"/>
              <a:t>错误处理的两个任务</a:t>
            </a:r>
            <a:endParaRPr lang="en-US" altLang="zh-CN" sz="3200" dirty="0"/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报错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错误恢复</a:t>
            </a:r>
            <a:endParaRPr lang="en-US" altLang="zh-CN" sz="2800" dirty="0">
              <a:solidFill>
                <a:schemeClr val="tx1"/>
              </a:solidFill>
            </a:endParaRPr>
          </a:p>
          <a:p>
            <a:r>
              <a:rPr lang="zh-CN" altLang="en-US" sz="3200" dirty="0">
                <a:solidFill>
                  <a:schemeClr val="tx1"/>
                </a:solidFill>
              </a:rPr>
              <a:t>报错</a:t>
            </a: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栈顶的终结符与输入符号不匹配；</a:t>
            </a: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非终结符</a:t>
            </a:r>
            <a:r>
              <a:rPr lang="en-US" altLang="zh-CN" sz="2800" dirty="0">
                <a:solidFill>
                  <a:schemeClr val="tx1"/>
                </a:solidFill>
              </a:rPr>
              <a:t>A</a:t>
            </a:r>
            <a:r>
              <a:rPr lang="zh-CN" altLang="en-US" sz="2800" dirty="0">
                <a:solidFill>
                  <a:schemeClr val="tx1"/>
                </a:solidFill>
              </a:rPr>
              <a:t>位于栈顶，面临的输入符号为</a:t>
            </a:r>
            <a:r>
              <a:rPr lang="en-US" altLang="zh-CN" sz="2800" dirty="0">
                <a:solidFill>
                  <a:schemeClr val="tx1"/>
                </a:solidFill>
              </a:rPr>
              <a:t>a</a:t>
            </a:r>
            <a:r>
              <a:rPr lang="zh-CN" altLang="en-US" sz="2800" dirty="0">
                <a:solidFill>
                  <a:schemeClr val="tx1"/>
                </a:solidFill>
              </a:rPr>
              <a:t>，但分析表的表项</a:t>
            </a:r>
            <a:r>
              <a:rPr lang="en-US" altLang="zh-CN" sz="2800" dirty="0">
                <a:solidFill>
                  <a:schemeClr val="tx1"/>
                </a:solidFill>
              </a:rPr>
              <a:t>M[A, a]</a:t>
            </a:r>
            <a:r>
              <a:rPr lang="zh-CN" altLang="en-US" sz="2800" dirty="0">
                <a:solidFill>
                  <a:schemeClr val="tx1"/>
                </a:solidFill>
              </a:rPr>
              <a:t>为空。</a:t>
            </a:r>
            <a:endParaRPr lang="en-US" altLang="zh-CN" sz="2800" dirty="0">
              <a:solidFill>
                <a:schemeClr val="tx1"/>
              </a:solidFill>
            </a:endParaRPr>
          </a:p>
          <a:p>
            <a:r>
              <a:rPr lang="zh-CN" altLang="en-US" sz="3200" dirty="0"/>
              <a:t>恢复</a:t>
            </a:r>
            <a:endParaRPr lang="en-US" altLang="zh-CN" sz="3200" dirty="0"/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应急恢复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短语层恢复</a:t>
            </a:r>
            <a:endParaRPr lang="zh-CN" alt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9796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A0A8E-28C2-40F8-B119-FA7D2F2C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4.6  </a:t>
            </a:r>
            <a:r>
              <a:rPr lang="zh-CN" altLang="en-US" b="1" dirty="0"/>
              <a:t> </a:t>
            </a:r>
            <a:r>
              <a:rPr lang="en-US" altLang="zh-CN" b="1" dirty="0"/>
              <a:t>LL(1)</a:t>
            </a:r>
            <a:r>
              <a:rPr lang="zh-CN" altLang="en-US" b="1" dirty="0"/>
              <a:t>分析中的出错处理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0F79C-964F-42DB-B0D3-BA7638DD7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316251" cy="17597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应急恢复</a:t>
            </a:r>
            <a:endParaRPr lang="en-US" altLang="zh-CN" sz="3200" dirty="0"/>
          </a:p>
          <a:p>
            <a:pPr lvl="1"/>
            <a:r>
              <a:rPr lang="zh-CN" altLang="en-US" sz="3000" dirty="0">
                <a:solidFill>
                  <a:schemeClr val="tx1"/>
                </a:solidFill>
              </a:rPr>
              <a:t>栈顶终结符与输入符号不匹配</a:t>
            </a:r>
            <a:endParaRPr lang="en-US" altLang="zh-CN" sz="30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zh-CN" altLang="en-US" sz="220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B1361A-3687-9CF9-68D6-6E2B982B6E70}"/>
              </a:ext>
            </a:extLst>
          </p:cNvPr>
          <p:cNvSpPr txBox="1"/>
          <p:nvPr/>
        </p:nvSpPr>
        <p:spPr>
          <a:xfrm>
            <a:off x="1209174" y="2750630"/>
            <a:ext cx="319438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zh-CN" sz="2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altLang="zh-CN" sz="2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en-US" altLang="zh-CN" sz="2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altLang="zh-CN" sz="2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zh-CN" sz="2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altLang="zh-CN" sz="2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2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altLang="zh-CN" sz="28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sz="2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altLang="zh-CN" sz="28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zh-CN" sz="2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a;</a:t>
            </a:r>
          </a:p>
          <a:p>
            <a:r>
              <a:rPr lang="en-US" altLang="zh-CN" sz="2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FCCEFA-E473-E613-CD41-E733E06309C0}"/>
              </a:ext>
            </a:extLst>
          </p:cNvPr>
          <p:cNvSpPr txBox="1"/>
          <p:nvPr/>
        </p:nvSpPr>
        <p:spPr>
          <a:xfrm>
            <a:off x="8467226" y="2709553"/>
            <a:ext cx="319438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zh-CN" sz="2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altLang="zh-CN" sz="2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en-US" altLang="zh-CN" sz="2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altLang="zh-CN" sz="2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zh-CN" sz="2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altLang="zh-CN" sz="2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2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altLang="zh-CN" sz="2800" b="0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2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altLang="zh-CN" sz="28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zh-CN" sz="2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a;</a:t>
            </a:r>
          </a:p>
          <a:p>
            <a:r>
              <a:rPr lang="en-US" altLang="zh-CN" sz="2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551F1F-692E-223D-E604-B6300F9BC5F5}"/>
              </a:ext>
            </a:extLst>
          </p:cNvPr>
          <p:cNvSpPr txBox="1"/>
          <p:nvPr/>
        </p:nvSpPr>
        <p:spPr>
          <a:xfrm>
            <a:off x="4823661" y="2770011"/>
            <a:ext cx="319438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zh-CN" sz="2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altLang="zh-CN" sz="2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en-US" altLang="zh-CN" sz="2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altLang="zh-CN" sz="2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zh-CN" sz="2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altLang="zh-CN" sz="2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sz="2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altLang="zh-CN" sz="2800" b="0" dirty="0"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’</a:t>
            </a:r>
          </a:p>
          <a:p>
            <a:r>
              <a:rPr lang="en-US" altLang="zh-CN" sz="2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altLang="zh-CN" sz="28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zh-CN" sz="2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a;</a:t>
            </a:r>
          </a:p>
          <a:p>
            <a:r>
              <a:rPr lang="en-US" altLang="zh-CN" sz="28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723A8FF-6447-03E4-73C2-3133BA1BB9DE}"/>
              </a:ext>
            </a:extLst>
          </p:cNvPr>
          <p:cNvSpPr txBox="1"/>
          <p:nvPr/>
        </p:nvSpPr>
        <p:spPr>
          <a:xfrm>
            <a:off x="1209174" y="4786510"/>
            <a:ext cx="10158663" cy="1631216"/>
          </a:xfrm>
          <a:prstGeom prst="rect">
            <a:avLst/>
          </a:prstGeom>
          <a:solidFill>
            <a:srgbClr val="FFFFFF"/>
          </a:solidFill>
          <a:ln>
            <a:solidFill>
              <a:srgbClr val="0E7C7E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2000" b="0" i="0" u="none" strike="noStrike" baseline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基本类型	</a:t>
            </a:r>
            <a:r>
              <a:rPr lang="fr-FR" altLang="zh-CN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BType 	     </a:t>
            </a:r>
            <a:r>
              <a:rPr lang="fr-FR" altLang="zh-CN" sz="20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→	</a:t>
            </a:r>
            <a:r>
              <a:rPr lang="fr-FR" altLang="zh-CN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'int' | 'float' </a:t>
            </a:r>
            <a:r>
              <a:rPr lang="fr-FR" altLang="zh-CN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</a:p>
          <a:p>
            <a:r>
              <a:rPr lang="zh-CN" altLang="en-US" sz="2000" b="0" i="0" u="none" strike="noStrike" baseline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变量声明	</a:t>
            </a:r>
            <a:r>
              <a:rPr lang="fr-FR" altLang="zh-CN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VarDecl 	     </a:t>
            </a:r>
            <a:r>
              <a:rPr lang="fr-FR" altLang="zh-CN" sz="20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→	</a:t>
            </a:r>
            <a:r>
              <a:rPr lang="fr-FR" altLang="zh-CN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BType VarDef { '</a:t>
            </a:r>
            <a:r>
              <a:rPr lang="fr-FR" altLang="zh-CN" sz="2000" b="1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fr-FR" altLang="zh-CN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' VarDef } '</a:t>
            </a:r>
            <a:r>
              <a:rPr lang="fr-FR" altLang="zh-CN" sz="2000" b="1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r>
              <a:rPr lang="fr-FR" altLang="zh-CN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' 	</a:t>
            </a:r>
          </a:p>
          <a:p>
            <a:r>
              <a:rPr lang="zh-CN" altLang="en-US" sz="2000" b="0" i="0" u="none" strike="noStrike" baseline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变量定义	</a:t>
            </a:r>
            <a:r>
              <a:rPr lang="fr-FR" altLang="zh-CN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VarDef 	     </a:t>
            </a:r>
            <a:r>
              <a:rPr lang="fr-FR" altLang="zh-CN" sz="20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→	</a:t>
            </a:r>
            <a:r>
              <a:rPr lang="fr-FR" altLang="zh-CN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Ident </a:t>
            </a:r>
            <a:r>
              <a:rPr lang="fr-FR" altLang="zh-CN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{ '[' ConstExp ']' } | </a:t>
            </a:r>
            <a:r>
              <a:rPr lang="fr-FR" altLang="zh-CN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Ident </a:t>
            </a:r>
            <a:r>
              <a:rPr lang="fr-FR" altLang="zh-CN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{ '[' ConstExp ']' } '</a:t>
            </a:r>
            <a:r>
              <a:rPr lang="fr-FR" altLang="zh-CN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=</a:t>
            </a:r>
            <a:r>
              <a:rPr lang="fr-FR" altLang="zh-CN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' InitVal</a:t>
            </a:r>
          </a:p>
          <a:p>
            <a:r>
              <a:rPr lang="zh-CN" altLang="en-US" sz="2000" b="0" i="0" u="none" strike="noStrike" baseline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语句块项	</a:t>
            </a:r>
            <a:r>
              <a:rPr lang="fr-FR" altLang="zh-CN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BlockItem   </a:t>
            </a:r>
            <a:r>
              <a:rPr lang="fr-FR" altLang="zh-CN" sz="20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→	</a:t>
            </a:r>
            <a:r>
              <a:rPr lang="fr-FR" altLang="zh-CN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Decl | Stmt </a:t>
            </a:r>
          </a:p>
          <a:p>
            <a:r>
              <a:rPr lang="zh-CN" altLang="en-US" sz="2000" b="0" i="0" u="none" strike="noStrike" baseline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声明	       </a:t>
            </a:r>
            <a:r>
              <a:rPr lang="fr-FR" altLang="zh-CN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Decl 	     </a:t>
            </a:r>
            <a:r>
              <a:rPr lang="fr-FR" altLang="zh-CN" sz="20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→	</a:t>
            </a:r>
            <a:r>
              <a:rPr lang="fr-FR" altLang="zh-CN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ConstDecl | VarDecl 	</a:t>
            </a:r>
            <a:endParaRPr lang="fr-FR" altLang="zh-CN" sz="2000" b="0" i="0" u="none" strike="noStrike" baseline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58666A4-DFD9-5FB2-944D-56E7D2B709AB}"/>
              </a:ext>
            </a:extLst>
          </p:cNvPr>
          <p:cNvCxnSpPr/>
          <p:nvPr/>
        </p:nvCxnSpPr>
        <p:spPr>
          <a:xfrm>
            <a:off x="2069432" y="3645568"/>
            <a:ext cx="188895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1045BAB-5757-1322-C097-8DFAAFEEB323}"/>
              </a:ext>
            </a:extLst>
          </p:cNvPr>
          <p:cNvCxnSpPr/>
          <p:nvPr/>
        </p:nvCxnSpPr>
        <p:spPr>
          <a:xfrm>
            <a:off x="9363117" y="3617494"/>
            <a:ext cx="188895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DCA73A5-B46B-DEA4-2215-0F102FB0FBCE}"/>
              </a:ext>
            </a:extLst>
          </p:cNvPr>
          <p:cNvCxnSpPr/>
          <p:nvPr/>
        </p:nvCxnSpPr>
        <p:spPr>
          <a:xfrm>
            <a:off x="5670885" y="3645568"/>
            <a:ext cx="188895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957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A0A8E-28C2-40F8-B119-FA7D2F2C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4.6  </a:t>
            </a:r>
            <a:r>
              <a:rPr lang="zh-CN" altLang="en-US" b="1" dirty="0"/>
              <a:t> </a:t>
            </a:r>
            <a:r>
              <a:rPr lang="en-US" altLang="zh-CN" b="1" dirty="0"/>
              <a:t>LL(1)</a:t>
            </a:r>
            <a:r>
              <a:rPr lang="zh-CN" altLang="en-US" b="1" dirty="0"/>
              <a:t>分析中的出错处理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0F79C-964F-42DB-B0D3-BA7638DD7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316251" cy="5637024"/>
          </a:xfrm>
        </p:spPr>
        <p:txBody>
          <a:bodyPr/>
          <a:lstStyle/>
          <a:p>
            <a:r>
              <a:rPr lang="zh-CN" altLang="en-US" sz="3200" dirty="0"/>
              <a:t>应急恢复</a:t>
            </a:r>
            <a:endParaRPr lang="en-US" altLang="zh-CN" sz="3200" dirty="0"/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在</a:t>
            </a:r>
            <a:r>
              <a:rPr lang="zh-CN" altLang="en-US" sz="2800" dirty="0">
                <a:solidFill>
                  <a:srgbClr val="0E7C7E"/>
                </a:solidFill>
              </a:rPr>
              <a:t>空</a:t>
            </a:r>
            <a:r>
              <a:rPr lang="zh-CN" altLang="en-US" sz="2800" dirty="0">
                <a:solidFill>
                  <a:schemeClr val="tx1"/>
                </a:solidFill>
              </a:rPr>
              <a:t>的</a:t>
            </a:r>
            <a:r>
              <a:rPr lang="en-US" altLang="zh-CN" sz="2800" dirty="0">
                <a:solidFill>
                  <a:schemeClr val="tx1"/>
                </a:solidFill>
              </a:rPr>
              <a:t>M[</a:t>
            </a:r>
            <a:r>
              <a:rPr lang="en-US" altLang="zh-CN" sz="2800" dirty="0" err="1">
                <a:solidFill>
                  <a:schemeClr val="tx1"/>
                </a:solidFill>
              </a:rPr>
              <a:t>A,a</a:t>
            </a:r>
            <a:r>
              <a:rPr lang="en-US" altLang="zh-CN" sz="2800" dirty="0">
                <a:solidFill>
                  <a:schemeClr val="tx1"/>
                </a:solidFill>
              </a:rPr>
              <a:t>]</a:t>
            </a:r>
            <a:r>
              <a:rPr lang="zh-CN" altLang="en-US" sz="2800" dirty="0">
                <a:solidFill>
                  <a:schemeClr val="tx1"/>
                </a:solidFill>
              </a:rPr>
              <a:t>指定</a:t>
            </a:r>
            <a:r>
              <a:rPr lang="zh-CN" altLang="en-US" sz="2800" dirty="0"/>
              <a:t>同步符号</a:t>
            </a:r>
            <a:r>
              <a:rPr lang="zh-CN" altLang="en-US" sz="2800" dirty="0">
                <a:solidFill>
                  <a:schemeClr val="tx1"/>
                </a:solidFill>
              </a:rPr>
              <a:t>，一旦遇到这种错误，就跳过输入符号，直到遇到同步符号为止。</a:t>
            </a: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当分析栈顶为</a:t>
            </a:r>
            <a:r>
              <a:rPr lang="en-US" altLang="zh-CN" sz="2800" dirty="0">
                <a:solidFill>
                  <a:schemeClr val="tx1"/>
                </a:solidFill>
              </a:rPr>
              <a:t>A</a:t>
            </a:r>
            <a:r>
              <a:rPr lang="zh-CN" altLang="en-US" sz="2800" dirty="0">
                <a:solidFill>
                  <a:schemeClr val="tx1"/>
                </a:solidFill>
              </a:rPr>
              <a:t>，一旦错误发生：</a:t>
            </a:r>
          </a:p>
          <a:p>
            <a:pPr lvl="2"/>
            <a:r>
              <a:rPr lang="zh-CN" altLang="en-US" sz="2600" dirty="0">
                <a:solidFill>
                  <a:schemeClr val="tx1"/>
                </a:solidFill>
              </a:rPr>
              <a:t>跳过输入串中的一些符号，直到遇到</a:t>
            </a:r>
            <a:r>
              <a:rPr lang="en-US" altLang="zh-CN" sz="2600" dirty="0">
                <a:solidFill>
                  <a:srgbClr val="C00000"/>
                </a:solidFill>
              </a:rPr>
              <a:t>FOLLOW(A)</a:t>
            </a:r>
            <a:r>
              <a:rPr lang="zh-CN" altLang="en-US" sz="2600" dirty="0">
                <a:solidFill>
                  <a:schemeClr val="tx1"/>
                </a:solidFill>
              </a:rPr>
              <a:t>中的符号，然后</a:t>
            </a:r>
            <a:r>
              <a:rPr lang="en-US" altLang="zh-CN" sz="2600" dirty="0">
                <a:solidFill>
                  <a:schemeClr val="tx1"/>
                </a:solidFill>
              </a:rPr>
              <a:t>A</a:t>
            </a:r>
            <a:r>
              <a:rPr lang="zh-CN" altLang="en-US" sz="2600" dirty="0">
                <a:solidFill>
                  <a:schemeClr val="tx1"/>
                </a:solidFill>
              </a:rPr>
              <a:t>退栈。  相当于跳过</a:t>
            </a:r>
            <a:r>
              <a:rPr lang="en-US" altLang="zh-CN" sz="2600" dirty="0">
                <a:solidFill>
                  <a:schemeClr val="tx1"/>
                </a:solidFill>
              </a:rPr>
              <a:t>A</a:t>
            </a:r>
            <a:r>
              <a:rPr lang="zh-CN" altLang="en-US" sz="2600" dirty="0">
                <a:solidFill>
                  <a:schemeClr val="tx1"/>
                </a:solidFill>
              </a:rPr>
              <a:t>能推导出的所有符号，</a:t>
            </a:r>
            <a:r>
              <a:rPr lang="en-US" altLang="zh-CN" sz="2600" dirty="0">
                <a:solidFill>
                  <a:schemeClr val="tx1"/>
                </a:solidFill>
              </a:rPr>
              <a:t>A</a:t>
            </a:r>
            <a:r>
              <a:rPr lang="zh-CN" altLang="en-US" sz="2600" dirty="0">
                <a:solidFill>
                  <a:schemeClr val="tx1"/>
                </a:solidFill>
              </a:rPr>
              <a:t>的推导完成。</a:t>
            </a:r>
          </a:p>
          <a:p>
            <a:pPr lvl="2"/>
            <a:r>
              <a:rPr lang="zh-CN" altLang="en-US" sz="2600" dirty="0">
                <a:solidFill>
                  <a:schemeClr val="tx1"/>
                </a:solidFill>
              </a:rPr>
              <a:t>跳过输入串中的一些符号，直到遇到</a:t>
            </a:r>
            <a:r>
              <a:rPr lang="en-US" altLang="zh-CN" sz="2600" dirty="0">
                <a:solidFill>
                  <a:srgbClr val="C00000"/>
                </a:solidFill>
              </a:rPr>
              <a:t>FIRST(A)</a:t>
            </a:r>
            <a:r>
              <a:rPr lang="zh-CN" altLang="en-US" sz="2600" dirty="0">
                <a:solidFill>
                  <a:schemeClr val="tx1"/>
                </a:solidFill>
              </a:rPr>
              <a:t>中的符号。相当于从</a:t>
            </a:r>
            <a:r>
              <a:rPr lang="en-US" altLang="zh-CN" sz="2600" dirty="0">
                <a:solidFill>
                  <a:schemeClr val="tx1"/>
                </a:solidFill>
              </a:rPr>
              <a:t>A</a:t>
            </a:r>
            <a:r>
              <a:rPr lang="zh-CN" altLang="en-US" sz="2600" dirty="0">
                <a:solidFill>
                  <a:schemeClr val="tx1"/>
                </a:solidFill>
              </a:rPr>
              <a:t>开始推导</a:t>
            </a:r>
            <a:r>
              <a:rPr lang="zh-CN" altLang="en-US" sz="2400" dirty="0">
                <a:solidFill>
                  <a:schemeClr val="tx1"/>
                </a:solidFill>
              </a:rPr>
              <a:t>。</a:t>
            </a:r>
          </a:p>
          <a:p>
            <a:pPr lvl="1"/>
            <a:endParaRPr lang="zh-CN" alt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9403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A0A8E-28C2-40F8-B119-FA7D2F2C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4.6  </a:t>
            </a:r>
            <a:r>
              <a:rPr lang="zh-CN" altLang="en-US" b="1" dirty="0"/>
              <a:t> </a:t>
            </a:r>
            <a:r>
              <a:rPr lang="en-US" altLang="zh-CN" b="1" dirty="0"/>
              <a:t>LL(1)</a:t>
            </a:r>
            <a:r>
              <a:rPr lang="zh-CN" altLang="en-US" b="1" dirty="0"/>
              <a:t>分析中的出错处理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0F79C-964F-42DB-B0D3-BA7638DD7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316251" cy="5637024"/>
          </a:xfrm>
        </p:spPr>
        <p:txBody>
          <a:bodyPr/>
          <a:lstStyle/>
          <a:p>
            <a:r>
              <a:rPr lang="zh-CN" altLang="en-US" sz="3200" dirty="0"/>
              <a:t>应急恢复</a:t>
            </a:r>
            <a:endParaRPr lang="en-US" altLang="zh-CN" sz="3200" dirty="0"/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如果</a:t>
            </a:r>
            <a:r>
              <a:rPr lang="en-US" altLang="zh-CN" dirty="0">
                <a:solidFill>
                  <a:schemeClr val="tx1"/>
                </a:solidFill>
              </a:rPr>
              <a:t>M[</a:t>
            </a:r>
            <a:r>
              <a:rPr lang="en-US" altLang="zh-CN" dirty="0" err="1">
                <a:solidFill>
                  <a:schemeClr val="tx1"/>
                </a:solidFill>
              </a:rPr>
              <a:t>A,a</a:t>
            </a:r>
            <a:r>
              <a:rPr lang="en-US" altLang="zh-CN" dirty="0">
                <a:solidFill>
                  <a:schemeClr val="tx1"/>
                </a:solidFill>
              </a:rPr>
              <a:t>]</a:t>
            </a:r>
            <a:r>
              <a:rPr lang="zh-CN" altLang="en-US" dirty="0">
                <a:solidFill>
                  <a:schemeClr val="tx1"/>
                </a:solidFill>
              </a:rPr>
              <a:t>是空，忽略输入符号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如果</a:t>
            </a:r>
            <a:r>
              <a:rPr lang="en-US" altLang="zh-CN" dirty="0">
                <a:solidFill>
                  <a:schemeClr val="tx1"/>
                </a:solidFill>
              </a:rPr>
              <a:t>M[</a:t>
            </a:r>
            <a:r>
              <a:rPr lang="en-US" altLang="zh-CN" dirty="0" err="1">
                <a:solidFill>
                  <a:schemeClr val="tx1"/>
                </a:solidFill>
              </a:rPr>
              <a:t>A,a</a:t>
            </a:r>
            <a:r>
              <a:rPr lang="en-US" altLang="zh-CN" dirty="0">
                <a:solidFill>
                  <a:schemeClr val="tx1"/>
                </a:solidFill>
              </a:rPr>
              <a:t>]</a:t>
            </a:r>
            <a:r>
              <a:rPr lang="zh-CN" altLang="en-US" dirty="0">
                <a:solidFill>
                  <a:schemeClr val="tx1"/>
                </a:solidFill>
              </a:rPr>
              <a:t>是同步符号，则弹出栈顶的非终结符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，试图继续分析后面的语法成分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如果栈顶的终结符和输入符号不匹配，则弹出栈顶的终结符</a:t>
            </a:r>
          </a:p>
          <a:p>
            <a:pPr marL="457200" lvl="1" indent="0">
              <a:buNone/>
            </a:pPr>
            <a:endParaRPr lang="zh-CN" altLang="en-US" sz="2200" dirty="0">
              <a:solidFill>
                <a:schemeClr val="tx1"/>
              </a:solidFill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B305139-2B84-A0F1-ABCF-D9A14C936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472820"/>
              </p:ext>
            </p:extLst>
          </p:nvPr>
        </p:nvGraphicFramePr>
        <p:xfrm>
          <a:off x="1087427" y="4302877"/>
          <a:ext cx="5058520" cy="2128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5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2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891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     V</a:t>
                      </a:r>
                      <a:r>
                        <a:rPr lang="en-US" altLang="zh-CN" sz="1800" b="1" baseline="-25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T</a:t>
                      </a:r>
                    </a:p>
                    <a:p>
                      <a:pPr algn="l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</a:t>
                      </a:r>
                      <a:r>
                        <a:rPr lang="en-US" altLang="zh-CN" sz="1800" b="1" baseline="-250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</a:t>
                      </a:r>
                      <a:endParaRPr lang="zh-CN" altLang="en-US" sz="1800" b="1" baseline="-25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#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S </a:t>
                      </a:r>
                      <a:endParaRPr lang="zh-CN" altLang="en-US" sz="1800" b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S→AS’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SYN</a:t>
                      </a:r>
                      <a:endParaRPr lang="zh-CN" altLang="en-US" sz="1800" b="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0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S</a:t>
                      </a: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endParaRPr lang="zh-CN" altLang="en-US" sz="1800" b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</a:t>
                      </a: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aS</a:t>
                      </a: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</a:t>
                      </a: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→ε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zh-CN" altLang="en-US" sz="1800" b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SYN</a:t>
                      </a:r>
                      <a:endParaRPr lang="zh-CN" altLang="en-US" sz="1800" b="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A→bA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SYN</a:t>
                      </a:r>
                      <a:endParaRPr lang="zh-CN" altLang="en-US" sz="1800" b="0" dirty="0">
                        <a:solidFill>
                          <a:srgbClr val="C0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0E7C7E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7C7E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endParaRPr lang="zh-CN" altLang="en-US" sz="1800" b="0" dirty="0">
                        <a:solidFill>
                          <a:srgbClr val="0E7C7E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→ε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→A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kumimoji="1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→ε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C96BF49-349D-EB6E-ED86-AB9F1A1CC71B}"/>
              </a:ext>
            </a:extLst>
          </p:cNvPr>
          <p:cNvSpPr txBox="1"/>
          <p:nvPr/>
        </p:nvSpPr>
        <p:spPr>
          <a:xfrm>
            <a:off x="6658504" y="4200275"/>
            <a:ext cx="38697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 →AS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’  	{#}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’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→AS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’  	{#}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’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→ ε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A→bA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’	{</a:t>
            </a:r>
            <a:r>
              <a:rPr kumimoji="1" lang="en-US" altLang="zh-CN" sz="2400" noProof="0" dirty="0">
                <a:solidFill>
                  <a:srgbClr val="C00000"/>
                </a:solidFill>
                <a:latin typeface="微软雅黑"/>
                <a:ea typeface="微软雅黑"/>
              </a:rPr>
              <a:t>a,#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}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’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→A	{a,#}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’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→ε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3874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A0A8E-28C2-40F8-B119-FA7D2F2C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4.6  </a:t>
            </a:r>
            <a:r>
              <a:rPr lang="zh-CN" altLang="en-US" b="1" dirty="0"/>
              <a:t> </a:t>
            </a:r>
            <a:r>
              <a:rPr lang="en-US" altLang="zh-CN" b="1" dirty="0"/>
              <a:t>LL(1)</a:t>
            </a:r>
            <a:r>
              <a:rPr lang="zh-CN" altLang="en-US" b="1" dirty="0"/>
              <a:t>分析中的出错处理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0F79C-964F-42DB-B0D3-BA7638DD7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316251" cy="193344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3200" dirty="0"/>
              <a:t>短语层恢复</a:t>
            </a:r>
            <a:endParaRPr lang="en-US" altLang="zh-CN" sz="3200" dirty="0"/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每个非终结符，开始分析时，使用一个符号集合</a:t>
            </a:r>
            <a:r>
              <a:rPr lang="en-US" altLang="zh-CN" sz="2800" dirty="0" err="1">
                <a:solidFill>
                  <a:schemeClr val="tx1"/>
                </a:solidFill>
              </a:rPr>
              <a:t>BeginSym</a:t>
            </a:r>
            <a:r>
              <a:rPr lang="zh-CN" altLang="en-US" sz="2800" dirty="0">
                <a:solidFill>
                  <a:schemeClr val="tx1"/>
                </a:solidFill>
              </a:rPr>
              <a:t>；分析结束时，使用一个符号集合</a:t>
            </a:r>
            <a:r>
              <a:rPr lang="en-US" altLang="zh-CN" sz="2800" dirty="0" err="1">
                <a:solidFill>
                  <a:schemeClr val="tx1"/>
                </a:solidFill>
              </a:rPr>
              <a:t>EndSym</a:t>
            </a:r>
            <a:r>
              <a:rPr lang="zh-CN" altLang="en-US" sz="2800" dirty="0">
                <a:solidFill>
                  <a:schemeClr val="tx1"/>
                </a:solidFill>
              </a:rPr>
              <a:t>。</a:t>
            </a:r>
          </a:p>
          <a:p>
            <a:pPr marL="457200" lvl="1" indent="0">
              <a:buNone/>
            </a:pPr>
            <a:endParaRPr lang="zh-CN" altLang="en-US" sz="2200" dirty="0">
              <a:solidFill>
                <a:schemeClr val="tx1"/>
              </a:solidFill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20700699-413D-49C6-ADC0-01656AE98AA3}"/>
              </a:ext>
            </a:extLst>
          </p:cNvPr>
          <p:cNvGrpSpPr/>
          <p:nvPr/>
        </p:nvGrpSpPr>
        <p:grpSpPr>
          <a:xfrm>
            <a:off x="788276" y="2991148"/>
            <a:ext cx="9968699" cy="3535770"/>
            <a:chOff x="724108" y="3135526"/>
            <a:chExt cx="9968699" cy="3535770"/>
          </a:xfrm>
        </p:grpSpPr>
        <p:sp>
          <p:nvSpPr>
            <p:cNvPr id="6" name="流程图: 决策 5">
              <a:extLst>
                <a:ext uri="{FF2B5EF4-FFF2-40B4-BE49-F238E27FC236}">
                  <a16:creationId xmlns:a16="http://schemas.microsoft.com/office/drawing/2014/main" id="{6291D8A7-1689-46EC-B1FA-2F1252B16E78}"/>
                </a:ext>
              </a:extLst>
            </p:cNvPr>
            <p:cNvSpPr/>
            <p:nvPr/>
          </p:nvSpPr>
          <p:spPr>
            <a:xfrm>
              <a:off x="4260746" y="3472983"/>
              <a:ext cx="2596487" cy="863436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Sym</a:t>
              </a:r>
              <a:r>
                <a:rPr lang="zh-CN" altLang="en-US" dirty="0">
                  <a:solidFill>
                    <a:schemeClr val="tx1"/>
                  </a:solidFill>
                </a:rPr>
                <a:t>属于</a:t>
              </a:r>
              <a:r>
                <a:rPr lang="en-US" altLang="zh-CN" dirty="0" err="1">
                  <a:solidFill>
                    <a:schemeClr val="tx1"/>
                  </a:solidFill>
                </a:rPr>
                <a:t>BeginSym</a:t>
              </a:r>
              <a:r>
                <a:rPr lang="en-US" altLang="zh-CN" dirty="0">
                  <a:solidFill>
                    <a:schemeClr val="tx1"/>
                  </a:solidFill>
                </a:rPr>
                <a:t>?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流程图: 决策 6">
              <a:extLst>
                <a:ext uri="{FF2B5EF4-FFF2-40B4-BE49-F238E27FC236}">
                  <a16:creationId xmlns:a16="http://schemas.microsoft.com/office/drawing/2014/main" id="{BE54518C-48A8-4348-A977-8237DE6D290F}"/>
                </a:ext>
              </a:extLst>
            </p:cNvPr>
            <p:cNvSpPr/>
            <p:nvPr/>
          </p:nvSpPr>
          <p:spPr>
            <a:xfrm>
              <a:off x="4276787" y="5351725"/>
              <a:ext cx="2596487" cy="863436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Sym</a:t>
              </a:r>
              <a:r>
                <a:rPr lang="zh-CN" altLang="en-US" dirty="0">
                  <a:solidFill>
                    <a:schemeClr val="tx1"/>
                  </a:solidFill>
                </a:rPr>
                <a:t>属于</a:t>
              </a:r>
              <a:r>
                <a:rPr lang="en-US" altLang="zh-CN" dirty="0" err="1">
                  <a:solidFill>
                    <a:schemeClr val="tx1"/>
                  </a:solidFill>
                </a:rPr>
                <a:t>EndSym</a:t>
              </a:r>
              <a:r>
                <a:rPr lang="en-US" altLang="zh-CN" dirty="0">
                  <a:solidFill>
                    <a:schemeClr val="tx1"/>
                  </a:solidFill>
                </a:rPr>
                <a:t>?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9094476-B050-4DBE-BDB5-0EF01DBC0770}"/>
                </a:ext>
              </a:extLst>
            </p:cNvPr>
            <p:cNvSpPr txBox="1"/>
            <p:nvPr/>
          </p:nvSpPr>
          <p:spPr>
            <a:xfrm>
              <a:off x="4212620" y="4675234"/>
              <a:ext cx="2723823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当前语法单位的分析过程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79C15C6-824E-4442-91C7-0D9A59FC21BE}"/>
                </a:ext>
              </a:extLst>
            </p:cNvPr>
            <p:cNvSpPr txBox="1"/>
            <p:nvPr/>
          </p:nvSpPr>
          <p:spPr>
            <a:xfrm>
              <a:off x="7342231" y="3443824"/>
              <a:ext cx="2151038" cy="92333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(1)</a:t>
              </a:r>
              <a:r>
                <a:rPr lang="zh-CN" altLang="en-US" dirty="0"/>
                <a:t>报错</a:t>
              </a:r>
              <a:endParaRPr lang="en-US" altLang="zh-CN" dirty="0"/>
            </a:p>
            <a:p>
              <a:r>
                <a:rPr lang="en-US" altLang="zh-CN" dirty="0"/>
                <a:t>(2)</a:t>
              </a:r>
              <a:r>
                <a:rPr lang="zh-CN" altLang="en-US" dirty="0"/>
                <a:t>跳过</a:t>
              </a:r>
              <a:r>
                <a:rPr lang="en-US" altLang="zh-CN" dirty="0" err="1"/>
                <a:t>BeginSym</a:t>
              </a:r>
              <a:r>
                <a:rPr lang="zh-CN" altLang="en-US" dirty="0"/>
                <a:t>与</a:t>
              </a:r>
              <a:endParaRPr lang="en-US" altLang="zh-CN" dirty="0"/>
            </a:p>
            <a:p>
              <a:r>
                <a:rPr lang="en-US" altLang="zh-CN" dirty="0" err="1"/>
                <a:t>EndSym</a:t>
              </a:r>
              <a:r>
                <a:rPr lang="zh-CN" altLang="en-US" dirty="0"/>
                <a:t>之外的符号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17FBB0C-CA2E-40D7-87EE-AFA475A963CE}"/>
                </a:ext>
              </a:extLst>
            </p:cNvPr>
            <p:cNvSpPr txBox="1"/>
            <p:nvPr/>
          </p:nvSpPr>
          <p:spPr>
            <a:xfrm>
              <a:off x="1589872" y="5326481"/>
              <a:ext cx="2151038" cy="92333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(1)</a:t>
              </a:r>
              <a:r>
                <a:rPr lang="zh-CN" altLang="en-US" dirty="0"/>
                <a:t>报错</a:t>
              </a:r>
              <a:endParaRPr lang="en-US" altLang="zh-CN" dirty="0"/>
            </a:p>
            <a:p>
              <a:r>
                <a:rPr lang="en-US" altLang="zh-CN" dirty="0"/>
                <a:t>(2)</a:t>
              </a:r>
              <a:r>
                <a:rPr lang="zh-CN" altLang="en-US" dirty="0"/>
                <a:t>跳过</a:t>
              </a:r>
              <a:r>
                <a:rPr lang="en-US" altLang="zh-CN" dirty="0" err="1"/>
                <a:t>BeginSym</a:t>
              </a:r>
              <a:r>
                <a:rPr lang="zh-CN" altLang="en-US" dirty="0"/>
                <a:t>与</a:t>
              </a:r>
              <a:endParaRPr lang="en-US" altLang="zh-CN" dirty="0"/>
            </a:p>
            <a:p>
              <a:r>
                <a:rPr lang="en-US" altLang="zh-CN" dirty="0" err="1"/>
                <a:t>EndSym</a:t>
              </a:r>
              <a:r>
                <a:rPr lang="zh-CN" altLang="en-US" dirty="0"/>
                <a:t>之外的符号</a:t>
              </a:r>
            </a:p>
          </p:txBody>
        </p:sp>
        <p:sp>
          <p:nvSpPr>
            <p:cNvPr id="11" name="流程图: 决策 10">
              <a:extLst>
                <a:ext uri="{FF2B5EF4-FFF2-40B4-BE49-F238E27FC236}">
                  <a16:creationId xmlns:a16="http://schemas.microsoft.com/office/drawing/2014/main" id="{5B88C52A-FC47-4617-950C-1649C6CDA334}"/>
                </a:ext>
              </a:extLst>
            </p:cNvPr>
            <p:cNvSpPr/>
            <p:nvPr/>
          </p:nvSpPr>
          <p:spPr>
            <a:xfrm>
              <a:off x="7358911" y="4660810"/>
              <a:ext cx="2145642" cy="503528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Sym</a:t>
              </a:r>
              <a:r>
                <a:rPr lang="zh-CN" altLang="en-US" dirty="0">
                  <a:solidFill>
                    <a:schemeClr val="tx1"/>
                  </a:solidFill>
                </a:rPr>
                <a:t>属于</a:t>
              </a:r>
              <a:r>
                <a:rPr lang="en-US" altLang="zh-CN" dirty="0">
                  <a:solidFill>
                    <a:schemeClr val="tx1"/>
                  </a:solidFill>
                </a:rPr>
                <a:t>?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15D44449-6CB6-486E-829C-8CE6747F263C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 flipH="1">
              <a:off x="5558990" y="3135526"/>
              <a:ext cx="2148" cy="3374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59A4D98-8C66-4E20-93EA-89B1485E3DFE}"/>
                </a:ext>
              </a:extLst>
            </p:cNvPr>
            <p:cNvSpPr txBox="1"/>
            <p:nvPr/>
          </p:nvSpPr>
          <p:spPr>
            <a:xfrm>
              <a:off x="5006463" y="4291478"/>
              <a:ext cx="510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Yes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38642EF-6230-4E4A-80FD-83FBCC32962F}"/>
                </a:ext>
              </a:extLst>
            </p:cNvPr>
            <p:cNvSpPr txBox="1"/>
            <p:nvPr/>
          </p:nvSpPr>
          <p:spPr>
            <a:xfrm>
              <a:off x="6786258" y="3536728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No</a:t>
              </a:r>
              <a:endParaRPr lang="zh-CN" altLang="en-US" dirty="0"/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3FC57EFF-6124-403B-9C66-9031828ADC80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>
              <a:off x="5558990" y="4336419"/>
              <a:ext cx="15542" cy="3388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D24E9D9D-F002-4EF2-84AE-A1047C3C52C4}"/>
                </a:ext>
              </a:extLst>
            </p:cNvPr>
            <p:cNvCxnSpPr>
              <a:cxnSpLocks/>
              <a:stCxn id="8" idx="2"/>
              <a:endCxn id="7" idx="0"/>
            </p:cNvCxnSpPr>
            <p:nvPr/>
          </p:nvCxnSpPr>
          <p:spPr>
            <a:xfrm>
              <a:off x="5574532" y="5044566"/>
              <a:ext cx="499" cy="30715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流程图: 决策 22">
              <a:extLst>
                <a:ext uri="{FF2B5EF4-FFF2-40B4-BE49-F238E27FC236}">
                  <a16:creationId xmlns:a16="http://schemas.microsoft.com/office/drawing/2014/main" id="{97CEFE7D-D97F-4C69-AE97-8DB6341AEA33}"/>
                </a:ext>
              </a:extLst>
            </p:cNvPr>
            <p:cNvSpPr/>
            <p:nvPr/>
          </p:nvSpPr>
          <p:spPr>
            <a:xfrm>
              <a:off x="1595404" y="4476144"/>
              <a:ext cx="2145642" cy="503528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Sym</a:t>
              </a:r>
              <a:r>
                <a:rPr lang="zh-CN" altLang="en-US" dirty="0">
                  <a:solidFill>
                    <a:schemeClr val="tx1"/>
                  </a:solidFill>
                </a:rPr>
                <a:t>属于</a:t>
              </a:r>
              <a:r>
                <a:rPr lang="en-US" altLang="zh-CN" dirty="0">
                  <a:solidFill>
                    <a:schemeClr val="tx1"/>
                  </a:solidFill>
                </a:rPr>
                <a:t>?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4C5AA539-694D-43E5-8D5D-3B721DA69888}"/>
                </a:ext>
              </a:extLst>
            </p:cNvPr>
            <p:cNvCxnSpPr>
              <a:cxnSpLocks/>
              <a:stCxn id="6" idx="3"/>
              <a:endCxn id="9" idx="1"/>
            </p:cNvCxnSpPr>
            <p:nvPr/>
          </p:nvCxnSpPr>
          <p:spPr>
            <a:xfrm>
              <a:off x="6857233" y="3904701"/>
              <a:ext cx="484998" cy="7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33FBDD39-0398-4E78-B5AB-676B0B77832D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>
              <a:off x="8417750" y="4367154"/>
              <a:ext cx="13982" cy="2936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12DEC27-B92B-4D71-ABA4-2D64634D6BF2}"/>
                </a:ext>
              </a:extLst>
            </p:cNvPr>
            <p:cNvSpPr txBox="1"/>
            <p:nvPr/>
          </p:nvSpPr>
          <p:spPr>
            <a:xfrm>
              <a:off x="9503571" y="4477893"/>
              <a:ext cx="1189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BeginSym</a:t>
              </a:r>
              <a:endParaRPr lang="zh-CN" altLang="en-US" dirty="0"/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344221FE-769E-43EB-A7E4-0789317CF19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5575031" y="6215161"/>
              <a:ext cx="0" cy="45613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连接符: 肘形 37">
              <a:extLst>
                <a:ext uri="{FF2B5EF4-FFF2-40B4-BE49-F238E27FC236}">
                  <a16:creationId xmlns:a16="http://schemas.microsoft.com/office/drawing/2014/main" id="{A4DAAEAC-9F37-45DA-8E70-773B24EFE55E}"/>
                </a:ext>
              </a:extLst>
            </p:cNvPr>
            <p:cNvCxnSpPr>
              <a:stCxn id="11" idx="3"/>
            </p:cNvCxnSpPr>
            <p:nvPr/>
          </p:nvCxnSpPr>
          <p:spPr>
            <a:xfrm flipH="1" flipV="1">
              <a:off x="5574531" y="3304254"/>
              <a:ext cx="3930022" cy="1608320"/>
            </a:xfrm>
            <a:prstGeom prst="bentConnector3">
              <a:avLst>
                <a:gd name="adj1" fmla="val -3112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连接符: 肘形 40">
              <a:extLst>
                <a:ext uri="{FF2B5EF4-FFF2-40B4-BE49-F238E27FC236}">
                  <a16:creationId xmlns:a16="http://schemas.microsoft.com/office/drawing/2014/main" id="{1EAE7117-1AF0-40A3-8277-3A04C30FBAC3}"/>
                </a:ext>
              </a:extLst>
            </p:cNvPr>
            <p:cNvCxnSpPr>
              <a:cxnSpLocks/>
              <a:stCxn id="11" idx="2"/>
              <a:endCxn id="43" idx="3"/>
            </p:cNvCxnSpPr>
            <p:nvPr/>
          </p:nvCxnSpPr>
          <p:spPr>
            <a:xfrm rot="5400000">
              <a:off x="6436647" y="4302221"/>
              <a:ext cx="1132969" cy="2857202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1C90AFA-74F5-4815-9C37-D6525C1A12C0}"/>
                </a:ext>
              </a:extLst>
            </p:cNvPr>
            <p:cNvSpPr txBox="1"/>
            <p:nvPr/>
          </p:nvSpPr>
          <p:spPr>
            <a:xfrm>
              <a:off x="8431732" y="5338908"/>
              <a:ext cx="9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EndSym</a:t>
              </a:r>
              <a:endParaRPr lang="zh-CN" altLang="en-US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5408158B-6015-4EA8-8977-94A89BE91C45}"/>
                </a:ext>
              </a:extLst>
            </p:cNvPr>
            <p:cNvSpPr txBox="1"/>
            <p:nvPr/>
          </p:nvSpPr>
          <p:spPr>
            <a:xfrm>
              <a:off x="5063877" y="6112641"/>
              <a:ext cx="510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Yes</a:t>
              </a:r>
              <a:endParaRPr lang="zh-CN" altLang="en-US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61806C-C763-47E1-9D68-11EA8042AE1D}"/>
                </a:ext>
              </a:extLst>
            </p:cNvPr>
            <p:cNvSpPr txBox="1"/>
            <p:nvPr/>
          </p:nvSpPr>
          <p:spPr>
            <a:xfrm>
              <a:off x="3768303" y="5402404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No</a:t>
              </a:r>
              <a:endParaRPr lang="zh-CN" altLang="en-US" dirty="0"/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03454492-FB9F-4AB5-A696-CD463EDC0ABE}"/>
                </a:ext>
              </a:extLst>
            </p:cNvPr>
            <p:cNvCxnSpPr>
              <a:cxnSpLocks/>
              <a:stCxn id="7" idx="1"/>
              <a:endCxn id="10" idx="3"/>
            </p:cNvCxnSpPr>
            <p:nvPr/>
          </p:nvCxnSpPr>
          <p:spPr>
            <a:xfrm flipH="1">
              <a:off x="3740910" y="5783443"/>
              <a:ext cx="535877" cy="47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53EE0347-384D-430B-9405-3FEDA1D08A42}"/>
                </a:ext>
              </a:extLst>
            </p:cNvPr>
            <p:cNvCxnSpPr>
              <a:cxnSpLocks/>
              <a:stCxn id="10" idx="0"/>
              <a:endCxn id="23" idx="2"/>
            </p:cNvCxnSpPr>
            <p:nvPr/>
          </p:nvCxnSpPr>
          <p:spPr>
            <a:xfrm flipV="1">
              <a:off x="2665391" y="4979672"/>
              <a:ext cx="2834" cy="3468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04C10DFC-1436-4230-AC2A-1243FD8B9FCD}"/>
                </a:ext>
              </a:extLst>
            </p:cNvPr>
            <p:cNvSpPr txBox="1"/>
            <p:nvPr/>
          </p:nvSpPr>
          <p:spPr>
            <a:xfrm>
              <a:off x="2656941" y="3972616"/>
              <a:ext cx="1189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BeginSym</a:t>
              </a:r>
              <a:endParaRPr lang="zh-CN" altLang="en-US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A6966185-3F1E-4041-A2B4-655DD89591C6}"/>
                </a:ext>
              </a:extLst>
            </p:cNvPr>
            <p:cNvSpPr txBox="1"/>
            <p:nvPr/>
          </p:nvSpPr>
          <p:spPr>
            <a:xfrm>
              <a:off x="724108" y="4381099"/>
              <a:ext cx="9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EndSym</a:t>
              </a:r>
              <a:endParaRPr lang="zh-CN" altLang="en-US" dirty="0"/>
            </a:p>
          </p:txBody>
        </p:sp>
        <p:cxnSp>
          <p:nvCxnSpPr>
            <p:cNvPr id="54" name="连接符: 肘形 53">
              <a:extLst>
                <a:ext uri="{FF2B5EF4-FFF2-40B4-BE49-F238E27FC236}">
                  <a16:creationId xmlns:a16="http://schemas.microsoft.com/office/drawing/2014/main" id="{6280A0C3-A81E-43F9-85DA-80DCF8BFD5AB}"/>
                </a:ext>
              </a:extLst>
            </p:cNvPr>
            <p:cNvCxnSpPr>
              <a:stCxn id="23" idx="0"/>
            </p:cNvCxnSpPr>
            <p:nvPr/>
          </p:nvCxnSpPr>
          <p:spPr>
            <a:xfrm rot="5400000" flipH="1" flipV="1">
              <a:off x="3531548" y="2440931"/>
              <a:ext cx="1171890" cy="2898536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连接符: 肘形 55">
              <a:extLst>
                <a:ext uri="{FF2B5EF4-FFF2-40B4-BE49-F238E27FC236}">
                  <a16:creationId xmlns:a16="http://schemas.microsoft.com/office/drawing/2014/main" id="{06969EBD-3159-4801-BDC7-2386EA4914AA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rot="10800000" flipH="1" flipV="1">
              <a:off x="1595403" y="4727908"/>
              <a:ext cx="3995167" cy="1760826"/>
            </a:xfrm>
            <a:prstGeom prst="bentConnector3">
              <a:avLst>
                <a:gd name="adj1" fmla="val -2017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0911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9694B-A84C-432A-9E29-2C5304AA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　确定的自顶向下语法分析思想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67E70D-8AAD-4B4C-8A48-DFB599BB2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1" y="942764"/>
            <a:ext cx="11295861" cy="5637024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非终结符的选择：</a:t>
            </a:r>
            <a:r>
              <a:rPr lang="zh-CN" altLang="en-US" sz="3200" dirty="0">
                <a:solidFill>
                  <a:srgbClr val="C00000"/>
                </a:solidFill>
              </a:rPr>
              <a:t>最左推导</a:t>
            </a:r>
            <a:r>
              <a:rPr lang="en-US" altLang="zh-CN" sz="3200" dirty="0"/>
              <a:t>(Left most)</a:t>
            </a: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总是选择每个句型的</a:t>
            </a:r>
            <a:r>
              <a:rPr lang="zh-CN" altLang="en-US" sz="2600" dirty="0"/>
              <a:t>最左非终结符</a:t>
            </a:r>
            <a:r>
              <a:rPr lang="zh-CN" altLang="en-US" sz="2600" dirty="0">
                <a:solidFill>
                  <a:schemeClr val="tx1"/>
                </a:solidFill>
              </a:rPr>
              <a:t>进行替换</a:t>
            </a:r>
            <a:endParaRPr lang="en-US" altLang="zh-CN" sz="2600" dirty="0">
              <a:solidFill>
                <a:schemeClr val="tx1"/>
              </a:solidFill>
            </a:endParaRPr>
          </a:p>
          <a:p>
            <a:r>
              <a:rPr lang="zh-CN" altLang="en-US" sz="3200" dirty="0">
                <a:solidFill>
                  <a:schemeClr val="tx1"/>
                </a:solidFill>
              </a:rPr>
              <a:t>候选产生式的选择</a:t>
            </a: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根据输入流中的</a:t>
            </a:r>
            <a:r>
              <a:rPr lang="zh-CN" altLang="en-US" sz="2600" dirty="0"/>
              <a:t>下一个终结符</a:t>
            </a:r>
            <a:r>
              <a:rPr lang="zh-CN" altLang="en-US" sz="2600" dirty="0">
                <a:solidFill>
                  <a:schemeClr val="tx1"/>
                </a:solidFill>
              </a:rPr>
              <a:t>，选择最左非终结符的一个候选式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r>
              <a:rPr lang="zh-CN" altLang="en-US" sz="2600" dirty="0"/>
              <a:t>确定</a:t>
            </a:r>
            <a:r>
              <a:rPr lang="zh-CN" altLang="en-US" sz="2600" dirty="0">
                <a:solidFill>
                  <a:schemeClr val="tx1"/>
                </a:solidFill>
              </a:rPr>
              <a:t>的自顶向下：选择</a:t>
            </a:r>
            <a:r>
              <a:rPr lang="zh-CN" altLang="en-US" sz="2600" dirty="0">
                <a:solidFill>
                  <a:srgbClr val="FF0000"/>
                </a:solidFill>
              </a:rPr>
              <a:t>唯一</a:t>
            </a:r>
            <a:r>
              <a:rPr lang="zh-CN" altLang="en-US" sz="2600" dirty="0">
                <a:solidFill>
                  <a:schemeClr val="tx1"/>
                </a:solidFill>
              </a:rPr>
              <a:t>可能推导出输入串</a:t>
            </a:r>
            <a:r>
              <a:rPr lang="en-US" altLang="zh-CN" sz="2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sz="2600" dirty="0">
                <a:solidFill>
                  <a:schemeClr val="tx1"/>
                </a:solidFill>
              </a:rPr>
              <a:t>的规则进行推导</a:t>
            </a:r>
            <a:endParaRPr lang="en-US" altLang="zh-CN" sz="2600" dirty="0">
              <a:solidFill>
                <a:schemeClr val="tx1"/>
              </a:solidFill>
            </a:endParaRPr>
          </a:p>
          <a:p>
            <a:pPr lvl="1"/>
            <a:r>
              <a:rPr lang="zh-CN" altLang="en-US" sz="2600" dirty="0"/>
              <a:t>不确定</a:t>
            </a:r>
            <a:r>
              <a:rPr lang="zh-CN" altLang="en-US" sz="2600" dirty="0">
                <a:solidFill>
                  <a:schemeClr val="tx1"/>
                </a:solidFill>
              </a:rPr>
              <a:t>的自顶向下：穷举产生式</a:t>
            </a:r>
            <a:r>
              <a:rPr lang="en-US" altLang="zh-CN" sz="2600" dirty="0">
                <a:solidFill>
                  <a:schemeClr val="tx1"/>
                </a:solidFill>
              </a:rPr>
              <a:t>(</a:t>
            </a:r>
            <a:r>
              <a:rPr lang="zh-CN" altLang="en-US" sz="2600" dirty="0">
                <a:solidFill>
                  <a:schemeClr val="tx1"/>
                </a:solidFill>
              </a:rPr>
              <a:t>回溯：尝试</a:t>
            </a:r>
            <a:r>
              <a:rPr lang="zh-CN" altLang="en-US" sz="26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→</a:t>
            </a:r>
            <a:r>
              <a:rPr lang="zh-CN" altLang="en-US" sz="2600" dirty="0">
                <a:solidFill>
                  <a:schemeClr val="tx1"/>
                </a:solidFill>
              </a:rPr>
              <a:t>返回</a:t>
            </a:r>
            <a:r>
              <a:rPr lang="zh-CN" altLang="en-US" sz="26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→</a:t>
            </a:r>
            <a:r>
              <a:rPr lang="zh-CN" altLang="en-US" sz="2600" dirty="0">
                <a:solidFill>
                  <a:schemeClr val="tx1"/>
                </a:solidFill>
              </a:rPr>
              <a:t>再尝试）</a:t>
            </a:r>
            <a:endParaRPr lang="en-US" altLang="zh-CN" sz="2600" dirty="0">
              <a:solidFill>
                <a:schemeClr val="tx1"/>
              </a:solidFill>
            </a:endParaRPr>
          </a:p>
          <a:p>
            <a:r>
              <a:rPr lang="zh-CN" altLang="en-US" sz="3200" dirty="0"/>
              <a:t>什么类型的文法，才能做到这样的</a:t>
            </a:r>
            <a:r>
              <a:rPr lang="zh-CN" altLang="en-US" sz="3200" dirty="0">
                <a:solidFill>
                  <a:srgbClr val="C00000"/>
                </a:solidFill>
              </a:rPr>
              <a:t>“唯一”</a:t>
            </a:r>
            <a:r>
              <a:rPr lang="zh-CN" altLang="en-US" sz="3200" dirty="0"/>
              <a:t>呢？</a:t>
            </a:r>
          </a:p>
        </p:txBody>
      </p:sp>
    </p:spTree>
    <p:extLst>
      <p:ext uri="{BB962C8B-B14F-4D97-AF65-F5344CB8AC3E}">
        <p14:creationId xmlns:p14="http://schemas.microsoft.com/office/powerpoint/2010/main" val="10265340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B506CB-9839-4812-B91D-DC38C55E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6FC1FF-97AB-4D5A-BD73-00D4EAB70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266373" cy="5637024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800" dirty="0"/>
              <a:t>LL(1)</a:t>
            </a:r>
            <a:r>
              <a:rPr lang="zh-CN" altLang="en-US" sz="2800" dirty="0"/>
              <a:t>文法，语法分析方法的实现</a:t>
            </a:r>
            <a:endParaRPr lang="en-US" altLang="zh-CN" sz="2800" dirty="0"/>
          </a:p>
          <a:p>
            <a:pPr lvl="1"/>
            <a:r>
              <a:rPr lang="zh-CN" altLang="en-US" sz="2400" dirty="0"/>
              <a:t>递归子程序法</a:t>
            </a:r>
            <a:r>
              <a:rPr lang="zh-CN" altLang="en-US" sz="2400" dirty="0">
                <a:solidFill>
                  <a:schemeClr val="tx1"/>
                </a:solidFill>
              </a:rPr>
              <a:t>；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LL(1)</a:t>
            </a:r>
            <a:r>
              <a:rPr lang="zh-CN" altLang="en-US" sz="2400" dirty="0"/>
              <a:t>预测分析法</a:t>
            </a:r>
            <a:endParaRPr lang="en-US" altLang="zh-CN" sz="2400" dirty="0"/>
          </a:p>
          <a:p>
            <a:r>
              <a:rPr lang="zh-CN" altLang="en-US" sz="2800" dirty="0"/>
              <a:t>递归子程序法</a:t>
            </a:r>
            <a:endParaRPr lang="en-US" altLang="zh-CN" sz="2800" dirty="0"/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每个非终结符</a:t>
            </a:r>
            <a:r>
              <a:rPr lang="en-US" altLang="zh-CN" sz="2600" dirty="0">
                <a:solidFill>
                  <a:schemeClr val="tx1"/>
                </a:solidFill>
              </a:rPr>
              <a:t>A</a:t>
            </a:r>
            <a:r>
              <a:rPr lang="zh-CN" altLang="en-US" sz="2600" dirty="0">
                <a:solidFill>
                  <a:schemeClr val="tx1"/>
                </a:solidFill>
              </a:rPr>
              <a:t>对应一个</a:t>
            </a:r>
            <a:r>
              <a:rPr lang="en-US" altLang="zh-CN" sz="2600" dirty="0">
                <a:solidFill>
                  <a:schemeClr val="tx1"/>
                </a:solidFill>
              </a:rPr>
              <a:t>(</a:t>
            </a:r>
            <a:r>
              <a:rPr lang="zh-CN" altLang="en-US" sz="2600" dirty="0">
                <a:solidFill>
                  <a:schemeClr val="tx1"/>
                </a:solidFill>
              </a:rPr>
              <a:t>递归</a:t>
            </a:r>
            <a:r>
              <a:rPr lang="en-US" altLang="zh-CN" sz="2600" dirty="0">
                <a:solidFill>
                  <a:schemeClr val="tx1"/>
                </a:solidFill>
              </a:rPr>
              <a:t>)</a:t>
            </a:r>
            <a:r>
              <a:rPr lang="zh-CN" altLang="en-US" sz="2600" dirty="0">
                <a:solidFill>
                  <a:schemeClr val="tx1"/>
                </a:solidFill>
              </a:rPr>
              <a:t>子程序</a:t>
            </a:r>
            <a:r>
              <a:rPr lang="en-US" altLang="zh-CN" sz="2600" dirty="0" err="1">
                <a:solidFill>
                  <a:schemeClr val="tx1"/>
                </a:solidFill>
              </a:rPr>
              <a:t>parseA</a:t>
            </a:r>
            <a:r>
              <a:rPr lang="en-US" altLang="zh-CN" sz="2600" dirty="0">
                <a:solidFill>
                  <a:schemeClr val="tx1"/>
                </a:solidFill>
              </a:rPr>
              <a:t>()</a:t>
            </a:r>
          </a:p>
          <a:p>
            <a:pPr lvl="1"/>
            <a:r>
              <a:rPr lang="zh-CN" altLang="en-US" sz="2600" dirty="0">
                <a:solidFill>
                  <a:schemeClr val="tx1"/>
                </a:solidFill>
              </a:rPr>
              <a:t>根据</a:t>
            </a:r>
            <a:r>
              <a:rPr lang="en-US" altLang="zh-CN" sz="2600" dirty="0">
                <a:solidFill>
                  <a:schemeClr val="tx1"/>
                </a:solidFill>
              </a:rPr>
              <a:t>A</a:t>
            </a:r>
            <a:r>
              <a:rPr lang="zh-CN" altLang="en-US" sz="2600" dirty="0">
                <a:solidFill>
                  <a:schemeClr val="tx1"/>
                </a:solidFill>
              </a:rPr>
              <a:t>的产生式的</a:t>
            </a:r>
            <a:r>
              <a:rPr lang="en-US" altLang="zh-CN" sz="2600" dirty="0">
                <a:solidFill>
                  <a:schemeClr val="tx1"/>
                </a:solidFill>
              </a:rPr>
              <a:t>select</a:t>
            </a:r>
            <a:r>
              <a:rPr lang="zh-CN" altLang="en-US" sz="2600" dirty="0">
                <a:solidFill>
                  <a:schemeClr val="tx1"/>
                </a:solidFill>
              </a:rPr>
              <a:t>集</a:t>
            </a:r>
            <a:r>
              <a:rPr lang="en-US" altLang="zh-CN" sz="2600" dirty="0">
                <a:solidFill>
                  <a:schemeClr val="tx1"/>
                </a:solidFill>
              </a:rPr>
              <a:t>,</a:t>
            </a:r>
            <a:r>
              <a:rPr lang="zh-CN" altLang="en-US" sz="2600" dirty="0">
                <a:solidFill>
                  <a:schemeClr val="tx1"/>
                </a:solidFill>
              </a:rPr>
              <a:t>选择规则推导与匹配，根据规则的右部，依次调用非终结符对应的子程序或匹配终结符 </a:t>
            </a:r>
            <a:endParaRPr lang="en-US" altLang="zh-CN" sz="2600" dirty="0">
              <a:solidFill>
                <a:schemeClr val="tx1"/>
              </a:solidFill>
            </a:endParaRPr>
          </a:p>
          <a:p>
            <a:r>
              <a:rPr lang="en-US" altLang="zh-CN" sz="2800" dirty="0"/>
              <a:t>LL(1)</a:t>
            </a:r>
            <a:r>
              <a:rPr lang="zh-CN" altLang="en-US" sz="2800" dirty="0"/>
              <a:t>预测分析法</a:t>
            </a:r>
            <a:endParaRPr lang="en-US" altLang="zh-CN" sz="2800" dirty="0"/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根据产生式的</a:t>
            </a:r>
            <a:r>
              <a:rPr lang="en-US" altLang="zh-CN" sz="2400" dirty="0">
                <a:solidFill>
                  <a:schemeClr val="tx1"/>
                </a:solidFill>
              </a:rPr>
              <a:t>SELECT</a:t>
            </a:r>
            <a:r>
              <a:rPr lang="zh-CN" altLang="en-US" sz="2400" dirty="0">
                <a:solidFill>
                  <a:schemeClr val="tx1"/>
                </a:solidFill>
              </a:rPr>
              <a:t>集，构造</a:t>
            </a:r>
            <a:r>
              <a:rPr lang="en-US" altLang="zh-CN" sz="2400" dirty="0"/>
              <a:t>LL(1)</a:t>
            </a:r>
            <a:r>
              <a:rPr lang="zh-CN" altLang="en-US" sz="2400" dirty="0"/>
              <a:t>分析表</a:t>
            </a:r>
            <a:r>
              <a:rPr lang="en-US" altLang="zh-CN" sz="2400" dirty="0"/>
              <a:t>M</a:t>
            </a: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预测分析程序根据</a:t>
            </a:r>
            <a:r>
              <a:rPr lang="en-US" altLang="zh-CN" sz="2400" dirty="0">
                <a:solidFill>
                  <a:schemeClr val="tx1"/>
                </a:solidFill>
              </a:rPr>
              <a:t>(</a:t>
            </a:r>
            <a:r>
              <a:rPr lang="zh-CN" altLang="en-US" sz="2400" dirty="0">
                <a:solidFill>
                  <a:schemeClr val="tx1"/>
                </a:solidFill>
              </a:rPr>
              <a:t>分析、输入</a:t>
            </a:r>
            <a:r>
              <a:rPr lang="en-US" altLang="zh-CN" sz="2400" dirty="0">
                <a:solidFill>
                  <a:schemeClr val="tx1"/>
                </a:solidFill>
              </a:rPr>
              <a:t>)</a:t>
            </a:r>
            <a:r>
              <a:rPr lang="zh-CN" altLang="en-US" sz="2400" dirty="0">
                <a:solidFill>
                  <a:schemeClr val="tx1"/>
                </a:solidFill>
              </a:rPr>
              <a:t>栈顶内容</a:t>
            </a:r>
            <a:r>
              <a:rPr lang="zh-CN" altLang="en-US" sz="2400" dirty="0"/>
              <a:t>选择产生式推导或匹配终结符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898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487387-A777-46B4-BF9F-FD6F60CCE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5E5F17-86BA-406D-85C0-6469BB7A2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3200" dirty="0"/>
              <a:t>重点掌握：</a:t>
            </a:r>
            <a:endParaRPr lang="en-US" altLang="zh-CN" sz="3200" dirty="0"/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计算产生式的</a:t>
            </a:r>
            <a:r>
              <a:rPr lang="en-US" altLang="zh-CN" sz="2800" dirty="0">
                <a:solidFill>
                  <a:schemeClr val="tx1"/>
                </a:solidFill>
              </a:rPr>
              <a:t>SELECT()</a:t>
            </a:r>
            <a:r>
              <a:rPr lang="zh-CN" altLang="en-US" sz="2800" dirty="0">
                <a:solidFill>
                  <a:schemeClr val="tx1"/>
                </a:solidFill>
              </a:rPr>
              <a:t>集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en-US" altLang="zh-CN" sz="2800" dirty="0">
                <a:solidFill>
                  <a:schemeClr val="tx1"/>
                </a:solidFill>
              </a:rPr>
              <a:t>FIRST()</a:t>
            </a:r>
            <a:r>
              <a:rPr lang="zh-CN" altLang="en-US" sz="2800" dirty="0">
                <a:solidFill>
                  <a:schemeClr val="tx1"/>
                </a:solidFill>
              </a:rPr>
              <a:t>集，</a:t>
            </a:r>
            <a:r>
              <a:rPr lang="en-US" altLang="zh-CN" sz="2800" dirty="0">
                <a:solidFill>
                  <a:schemeClr val="tx1"/>
                </a:solidFill>
              </a:rPr>
              <a:t>FOLLOW()</a:t>
            </a:r>
            <a:r>
              <a:rPr lang="zh-CN" altLang="en-US" sz="2800" dirty="0">
                <a:solidFill>
                  <a:schemeClr val="tx1"/>
                </a:solidFill>
              </a:rPr>
              <a:t>集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判断文法是否</a:t>
            </a:r>
            <a:r>
              <a:rPr lang="en-US" altLang="zh-CN" sz="2800" dirty="0">
                <a:solidFill>
                  <a:schemeClr val="tx1"/>
                </a:solidFill>
              </a:rPr>
              <a:t>LL(1)</a:t>
            </a:r>
            <a:r>
              <a:rPr lang="zh-CN" altLang="en-US" sz="2800" dirty="0">
                <a:solidFill>
                  <a:schemeClr val="tx1"/>
                </a:solidFill>
              </a:rPr>
              <a:t>文法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en-US" altLang="zh-CN" sz="2800" dirty="0">
                <a:solidFill>
                  <a:schemeClr val="tx1"/>
                </a:solidFill>
              </a:rPr>
              <a:t>LL(1)</a:t>
            </a:r>
            <a:r>
              <a:rPr lang="zh-CN" altLang="en-US" sz="2800" dirty="0">
                <a:solidFill>
                  <a:schemeClr val="tx1"/>
                </a:solidFill>
              </a:rPr>
              <a:t>分析表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en-US" altLang="zh-CN" sz="2800" dirty="0">
                <a:solidFill>
                  <a:schemeClr val="tx1"/>
                </a:solidFill>
              </a:rPr>
              <a:t>LL(1)</a:t>
            </a:r>
            <a:r>
              <a:rPr lang="zh-CN" altLang="en-US" sz="2800" dirty="0">
                <a:solidFill>
                  <a:schemeClr val="tx1"/>
                </a:solidFill>
              </a:rPr>
              <a:t>分析算法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递归子程序构造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zh-CN" altLang="en-US" sz="2800" dirty="0">
                <a:solidFill>
                  <a:schemeClr val="tx1"/>
                </a:solidFill>
              </a:rPr>
              <a:t>非</a:t>
            </a:r>
            <a:r>
              <a:rPr lang="en-US" altLang="zh-CN" sz="2800" dirty="0">
                <a:solidFill>
                  <a:schemeClr val="tx1"/>
                </a:solidFill>
              </a:rPr>
              <a:t>LL(1)</a:t>
            </a:r>
            <a:r>
              <a:rPr lang="zh-CN" altLang="en-US" sz="2800" dirty="0">
                <a:solidFill>
                  <a:schemeClr val="tx1"/>
                </a:solidFill>
              </a:rPr>
              <a:t>文法：提取左公因子，消除左递归，改造或重新设计文法，使其成为</a:t>
            </a:r>
            <a:r>
              <a:rPr lang="en-US" altLang="zh-CN" sz="2800" dirty="0">
                <a:solidFill>
                  <a:schemeClr val="tx1"/>
                </a:solidFill>
              </a:rPr>
              <a:t>LL(1)</a:t>
            </a:r>
            <a:r>
              <a:rPr lang="zh-CN" altLang="en-US" sz="2800" dirty="0">
                <a:solidFill>
                  <a:schemeClr val="tx1"/>
                </a:solidFill>
              </a:rPr>
              <a:t>文法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endParaRPr lang="en-US" altLang="zh-CN" sz="22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97194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蓝色的天空和建筑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978B">
              <a:alpha val="81000"/>
            </a:srgbClr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/>
          </a:p>
        </p:txBody>
      </p:sp>
      <p:pic>
        <p:nvPicPr>
          <p:cNvPr id="7" name="图片 6" descr="卡通人物&#10;&#10;中度可信度描述已自动生成"/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906751" y="1030288"/>
            <a:ext cx="5560235" cy="1051053"/>
          </a:xfrm>
          <a:prstGeom prst="rect">
            <a:avLst/>
          </a:prstGeom>
        </p:spPr>
      </p:pic>
      <p:pic>
        <p:nvPicPr>
          <p:cNvPr id="9" name="图片 8" descr="文本, QR 代码&#10;&#10;描述已自动生成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8770002" y="1030288"/>
            <a:ext cx="3267186" cy="154825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88948" y="1711881"/>
            <a:ext cx="2084225" cy="41549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2">
                    <a:alpha val="22000"/>
                  </a:schemeClr>
                </a:solidFill>
              </a:rPr>
              <a:t>SEIZE THE DAY</a:t>
            </a:r>
          </a:p>
          <a:p>
            <a:r>
              <a:rPr lang="en-US" altLang="zh-CN" sz="1050" b="1" dirty="0">
                <a:solidFill>
                  <a:schemeClr val="bg2">
                    <a:alpha val="22000"/>
                  </a:schemeClr>
                </a:solidFill>
              </a:rPr>
              <a:t>AND LIVE UP TO THE TIMES</a:t>
            </a:r>
            <a:endParaRPr lang="zh-CN" altLang="en-US" sz="1050" b="1" dirty="0">
              <a:solidFill>
                <a:schemeClr val="bg2">
                  <a:alpha val="22000"/>
                </a:schemeClr>
              </a:solidFill>
            </a:endParaRPr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EB15762E-9FCB-DE08-1748-7D34ED944FA8}"/>
              </a:ext>
            </a:extLst>
          </p:cNvPr>
          <p:cNvSpPr txBox="1"/>
          <p:nvPr/>
        </p:nvSpPr>
        <p:spPr>
          <a:xfrm>
            <a:off x="3227608" y="2762004"/>
            <a:ext cx="57367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9600" dirty="0">
                <a:solidFill>
                  <a:schemeClr val="bg1"/>
                </a:solidFill>
                <a:latin typeface="上首标榜体（非商用）" panose="02010609000101010101" pitchFamily="49" charset="-122"/>
                <a:ea typeface="上首标榜体（非商用）" panose="02010609000101010101" pitchFamily="49" charset="-122"/>
                <a:cs typeface="Microsoft YaHei" charset="-122"/>
              </a:rPr>
              <a:t>再见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52602" y="1104097"/>
            <a:ext cx="75298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谢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谢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聆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听</a:t>
            </a:r>
            <a:r>
              <a:rPr lang="zh-CN" altLang="en-US" sz="96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敬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请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指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正</a:t>
            </a:r>
          </a:p>
        </p:txBody>
      </p:sp>
      <p:pic>
        <p:nvPicPr>
          <p:cNvPr id="5" name="图片 4" descr="城市的风景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rgbClr val="18978B">
              <a:alpha val="81000"/>
            </a:srgbClr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/>
          </a:p>
        </p:txBody>
      </p:sp>
      <p:pic>
        <p:nvPicPr>
          <p:cNvPr id="12" name="图片 11" descr="卡通人物&#10;&#10;中度可信度描述已自动生成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201672" y="5806947"/>
            <a:ext cx="5560235" cy="1051053"/>
          </a:xfrm>
          <a:prstGeom prst="rect">
            <a:avLst/>
          </a:prstGeom>
        </p:spPr>
      </p:pic>
      <p:pic>
        <p:nvPicPr>
          <p:cNvPr id="6" name="图片 5" descr="文本, QR 代码&#10;&#10;描述已自动生成">
            <a:extLst>
              <a:ext uri="{FF2B5EF4-FFF2-40B4-BE49-F238E27FC236}">
                <a16:creationId xmlns:a16="http://schemas.microsoft.com/office/drawing/2014/main" id="{ACC09478-2D16-D800-4C39-1D040ACB4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461" y="4448049"/>
            <a:ext cx="3376819" cy="1600209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蓝色的天空和建筑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pic>
        <p:nvPicPr>
          <p:cNvPr id="7" name="图片 6" descr="卡通人物&#10;&#10;中度可信度描述已自动生成"/>
          <p:cNvPicPr>
            <a:picLocks noChangeAspect="1"/>
          </p:cNvPicPr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906751" y="1030288"/>
            <a:ext cx="5560235" cy="1051053"/>
          </a:xfrm>
          <a:prstGeom prst="rect">
            <a:avLst/>
          </a:prstGeom>
        </p:spPr>
      </p:pic>
      <p:pic>
        <p:nvPicPr>
          <p:cNvPr id="9" name="图片 8" descr="文本, QR 代码&#10;&#10;描述已自动生成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8770002" y="1030288"/>
            <a:ext cx="3267186" cy="154825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88948" y="1711881"/>
            <a:ext cx="18870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2"/>
                </a:solidFill>
              </a:rPr>
              <a:t>SEIZE THE DAY</a:t>
            </a:r>
          </a:p>
          <a:p>
            <a:r>
              <a:rPr lang="en-US" altLang="zh-CN" sz="1050" b="1" dirty="0">
                <a:solidFill>
                  <a:schemeClr val="bg2"/>
                </a:solidFill>
              </a:rPr>
              <a:t>AND LIVE UP TO THE TIMES</a:t>
            </a:r>
            <a:endParaRPr lang="zh-CN" altLang="en-US" sz="105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FCF5C7-2015-4E33-9F55-F7868E5BA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6262113" cy="617641"/>
          </a:xfrm>
        </p:spPr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　确定的自顶向下语法分析思想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AFD0A4-FC70-47F1-B3A8-C38BD9BE4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4"/>
            <a:ext cx="4675702" cy="319548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4.1 </a:t>
            </a:r>
            <a:r>
              <a:rPr lang="zh-CN" altLang="en-US" sz="2800" dirty="0"/>
              <a:t>文法</a:t>
            </a:r>
            <a:r>
              <a:rPr lang="en-US" altLang="zh-CN" sz="2800" dirty="0"/>
              <a:t>G1[S]:</a:t>
            </a: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    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S→pA︱qB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    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A→cAd︱a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    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B→dB︱b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串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w=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pccadd</a:t>
            </a:r>
            <a:r>
              <a:rPr lang="en-US" altLang="zh-CN" sz="2400" dirty="0">
                <a:latin typeface="+mn-ea"/>
              </a:rPr>
              <a:t> </a:t>
            </a:r>
          </a:p>
          <a:p>
            <a:r>
              <a:rPr lang="zh-CN" altLang="en-US" sz="2800" dirty="0"/>
              <a:t>推导过程</a:t>
            </a:r>
            <a:endParaRPr lang="en-US" altLang="zh-CN" sz="2800" dirty="0"/>
          </a:p>
          <a:p>
            <a:endParaRPr lang="zh-CN" altLang="en-US" sz="28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8770DA4-F6B1-42F7-8E97-45A2F75E8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648191"/>
              </p:ext>
            </p:extLst>
          </p:nvPr>
        </p:nvGraphicFramePr>
        <p:xfrm>
          <a:off x="2079576" y="5558444"/>
          <a:ext cx="1879602" cy="46294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313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2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32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32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2946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002060"/>
                          </a:solidFill>
                        </a:rPr>
                        <a:t>p</a:t>
                      </a:r>
                      <a:endParaRPr lang="zh-CN" alt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002060"/>
                          </a:solidFill>
                        </a:rPr>
                        <a:t>c</a:t>
                      </a:r>
                      <a:endParaRPr lang="zh-CN" alt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002060"/>
                          </a:solidFill>
                        </a:rPr>
                        <a:t>c</a:t>
                      </a:r>
                      <a:endParaRPr lang="zh-CN" alt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002060"/>
                          </a:solidFill>
                        </a:rPr>
                        <a:t>a</a:t>
                      </a:r>
                      <a:endParaRPr lang="zh-CN" alt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002060"/>
                          </a:solidFill>
                        </a:rPr>
                        <a:t>d</a:t>
                      </a:r>
                      <a:endParaRPr lang="zh-CN" alt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002060"/>
                          </a:solidFill>
                        </a:rPr>
                        <a:t>d</a:t>
                      </a:r>
                      <a:endParaRPr lang="zh-CN" alt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 Box 1028">
            <a:extLst>
              <a:ext uri="{FF2B5EF4-FFF2-40B4-BE49-F238E27FC236}">
                <a16:creationId xmlns:a16="http://schemas.microsoft.com/office/drawing/2014/main" id="{70E25068-5290-43A8-91C6-BAAE7B401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0052" y="4893282"/>
            <a:ext cx="381000" cy="464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200" b="1" dirty="0">
                <a:latin typeface="+mn-ea"/>
              </a:rPr>
              <a:t>S </a:t>
            </a:r>
          </a:p>
        </p:txBody>
      </p:sp>
      <p:sp>
        <p:nvSpPr>
          <p:cNvPr id="7" name="Text Box 1028">
            <a:extLst>
              <a:ext uri="{FF2B5EF4-FFF2-40B4-BE49-F238E27FC236}">
                <a16:creationId xmlns:a16="http://schemas.microsoft.com/office/drawing/2014/main" id="{56EC24DB-1FCC-40C7-ADA2-141025895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39" y="4880583"/>
            <a:ext cx="1439711" cy="462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200" b="1" dirty="0">
                <a:latin typeface="+mn-ea"/>
              </a:rPr>
              <a:t> </a:t>
            </a:r>
            <a:r>
              <a:rPr lang="en-US" altLang="zh-CN" sz="2200" b="1" dirty="0">
                <a:latin typeface="+mn-ea"/>
                <a:sym typeface="Symbol" pitchFamily="18" charset="2"/>
              </a:rPr>
              <a:t>  </a:t>
            </a:r>
            <a:r>
              <a:rPr lang="en-US" altLang="zh-CN" sz="2200" b="1" dirty="0">
                <a:solidFill>
                  <a:srgbClr val="FF0000"/>
                </a:solidFill>
                <a:latin typeface="+mn-ea"/>
              </a:rPr>
              <a:t>p </a:t>
            </a:r>
            <a:r>
              <a:rPr lang="en-US" altLang="zh-CN" sz="2200" b="1" dirty="0">
                <a:latin typeface="+mn-ea"/>
              </a:rPr>
              <a:t>A  </a:t>
            </a:r>
          </a:p>
        </p:txBody>
      </p:sp>
      <p:sp>
        <p:nvSpPr>
          <p:cNvPr id="8" name="Text Box 1028">
            <a:extLst>
              <a:ext uri="{FF2B5EF4-FFF2-40B4-BE49-F238E27FC236}">
                <a16:creationId xmlns:a16="http://schemas.microsoft.com/office/drawing/2014/main" id="{625D1B59-DE08-4536-A898-B0BBA6CC3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8522" y="4880583"/>
            <a:ext cx="1879600" cy="462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200" b="1" dirty="0">
                <a:latin typeface="+mn-ea"/>
                <a:sym typeface="Symbol" pitchFamily="18" charset="2"/>
              </a:rPr>
              <a:t>  </a:t>
            </a:r>
            <a:r>
              <a:rPr lang="en-US" altLang="zh-CN" sz="2200" b="1" dirty="0">
                <a:solidFill>
                  <a:srgbClr val="FF0000"/>
                </a:solidFill>
                <a:latin typeface="+mn-ea"/>
              </a:rPr>
              <a:t>p c </a:t>
            </a:r>
            <a:r>
              <a:rPr lang="en-US" altLang="zh-CN" sz="2200" b="1" dirty="0">
                <a:latin typeface="+mn-ea"/>
              </a:rPr>
              <a:t>A d </a:t>
            </a:r>
          </a:p>
        </p:txBody>
      </p:sp>
      <p:sp>
        <p:nvSpPr>
          <p:cNvPr id="9" name="Text Box 1028">
            <a:extLst>
              <a:ext uri="{FF2B5EF4-FFF2-40B4-BE49-F238E27FC236}">
                <a16:creationId xmlns:a16="http://schemas.microsoft.com/office/drawing/2014/main" id="{13504C5D-0C22-4D50-8370-B71299B20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0443" y="4880583"/>
            <a:ext cx="2344738" cy="462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200" b="1" dirty="0">
                <a:latin typeface="+mn-ea"/>
                <a:sym typeface="Symbol" pitchFamily="18" charset="2"/>
              </a:rPr>
              <a:t>  </a:t>
            </a:r>
            <a:r>
              <a:rPr lang="en-US" altLang="zh-CN" sz="2200" b="1" dirty="0">
                <a:solidFill>
                  <a:srgbClr val="FF0000"/>
                </a:solidFill>
                <a:latin typeface="+mn-ea"/>
              </a:rPr>
              <a:t>p c </a:t>
            </a:r>
            <a:r>
              <a:rPr lang="en-US" altLang="zh-CN" sz="2200" b="1" dirty="0" err="1">
                <a:solidFill>
                  <a:srgbClr val="FF0000"/>
                </a:solidFill>
                <a:latin typeface="+mn-ea"/>
              </a:rPr>
              <a:t>c</a:t>
            </a:r>
            <a:r>
              <a:rPr lang="en-US" altLang="zh-CN" sz="2200" b="1" dirty="0">
                <a:latin typeface="+mn-ea"/>
              </a:rPr>
              <a:t> A d </a:t>
            </a:r>
            <a:r>
              <a:rPr lang="en-US" altLang="zh-CN" sz="2200" b="1" dirty="0" err="1">
                <a:latin typeface="+mn-ea"/>
              </a:rPr>
              <a:t>d</a:t>
            </a:r>
            <a:r>
              <a:rPr lang="en-US" altLang="zh-CN" sz="2200" b="1" dirty="0">
                <a:latin typeface="+mn-ea"/>
              </a:rPr>
              <a:t> </a:t>
            </a:r>
          </a:p>
        </p:txBody>
      </p:sp>
      <p:sp>
        <p:nvSpPr>
          <p:cNvPr id="10" name="Text Box 1028">
            <a:extLst>
              <a:ext uri="{FF2B5EF4-FFF2-40B4-BE49-F238E27FC236}">
                <a16:creationId xmlns:a16="http://schemas.microsoft.com/office/drawing/2014/main" id="{7C42F2E2-D2EC-4FA8-B78E-D3768BCE4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8880" y="4872644"/>
            <a:ext cx="2344739" cy="462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200" b="1" dirty="0">
                <a:latin typeface="+mn-ea"/>
              </a:rPr>
              <a:t> </a:t>
            </a:r>
            <a:r>
              <a:rPr lang="en-US" altLang="zh-CN" sz="2200" b="1" dirty="0">
                <a:latin typeface="+mn-ea"/>
                <a:sym typeface="Symbol" pitchFamily="18" charset="2"/>
              </a:rPr>
              <a:t> </a:t>
            </a:r>
            <a:r>
              <a:rPr lang="en-US" altLang="zh-CN" sz="2200" b="1" dirty="0">
                <a:solidFill>
                  <a:srgbClr val="FF0000"/>
                </a:solidFill>
                <a:latin typeface="+mn-ea"/>
              </a:rPr>
              <a:t>p c </a:t>
            </a:r>
            <a:r>
              <a:rPr lang="en-US" altLang="zh-CN" sz="2200" b="1" dirty="0" err="1">
                <a:solidFill>
                  <a:srgbClr val="FF0000"/>
                </a:solidFill>
                <a:latin typeface="+mn-ea"/>
              </a:rPr>
              <a:t>c</a:t>
            </a:r>
            <a:r>
              <a:rPr lang="en-US" altLang="zh-CN" sz="2200" b="1" dirty="0">
                <a:latin typeface="+mn-ea"/>
              </a:rPr>
              <a:t> </a:t>
            </a:r>
            <a:r>
              <a:rPr lang="en-US" altLang="zh-CN" sz="2200" b="1" dirty="0">
                <a:solidFill>
                  <a:srgbClr val="FF0000"/>
                </a:solidFill>
                <a:latin typeface="+mn-ea"/>
              </a:rPr>
              <a:t>a</a:t>
            </a:r>
            <a:r>
              <a:rPr lang="en-US" altLang="zh-CN" sz="2200" b="1" dirty="0">
                <a:latin typeface="+mn-ea"/>
              </a:rPr>
              <a:t> d </a:t>
            </a:r>
            <a:r>
              <a:rPr lang="en-US" altLang="zh-CN" sz="2200" b="1" dirty="0" err="1">
                <a:latin typeface="+mn-ea"/>
              </a:rPr>
              <a:t>d</a:t>
            </a:r>
            <a:r>
              <a:rPr lang="en-US" altLang="zh-CN" sz="2200" b="1" dirty="0">
                <a:latin typeface="+mn-ea"/>
              </a:rPr>
              <a:t> 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ED61E1-2AB4-4B6F-A06B-291901690AC7}"/>
              </a:ext>
            </a:extLst>
          </p:cNvPr>
          <p:cNvSpPr/>
          <p:nvPr/>
        </p:nvSpPr>
        <p:spPr bwMode="auto">
          <a:xfrm>
            <a:off x="2069876" y="4872644"/>
            <a:ext cx="360000" cy="12192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A4DF5D44-CAA8-4E83-9EF2-681F2DDF6A60}"/>
              </a:ext>
            </a:extLst>
          </p:cNvPr>
          <p:cNvSpPr txBox="1"/>
          <p:nvPr/>
        </p:nvSpPr>
        <p:spPr>
          <a:xfrm>
            <a:off x="7900596" y="1019595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b="1" dirty="0"/>
              <a:t>S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5016A550-11F0-4F1B-89D1-563023A7202E}"/>
              </a:ext>
            </a:extLst>
          </p:cNvPr>
          <p:cNvSpPr txBox="1"/>
          <p:nvPr/>
        </p:nvSpPr>
        <p:spPr>
          <a:xfrm>
            <a:off x="7642431" y="1691410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b="1" dirty="0"/>
              <a:t>p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21F3FDAF-62E0-48D0-8464-51D9CB7751AD}"/>
              </a:ext>
            </a:extLst>
          </p:cNvPr>
          <p:cNvSpPr txBox="1"/>
          <p:nvPr/>
        </p:nvSpPr>
        <p:spPr>
          <a:xfrm>
            <a:off x="8240548" y="1712401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b="1" dirty="0"/>
              <a:t>A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D427BCFB-5F8E-4EB6-BF07-963E01707DE1}"/>
              </a:ext>
            </a:extLst>
          </p:cNvPr>
          <p:cNvSpPr txBox="1"/>
          <p:nvPr/>
        </p:nvSpPr>
        <p:spPr>
          <a:xfrm>
            <a:off x="8254119" y="2562335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b="1" dirty="0"/>
              <a:t>A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5E264BFF-B797-431E-AB5F-3CA7D5A2290B}"/>
              </a:ext>
            </a:extLst>
          </p:cNvPr>
          <p:cNvSpPr txBox="1"/>
          <p:nvPr/>
        </p:nvSpPr>
        <p:spPr>
          <a:xfrm>
            <a:off x="8257183" y="3395644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b="1" dirty="0"/>
              <a:t>A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99CFC176-AB68-4032-BFF9-C8737AEE83E1}"/>
              </a:ext>
            </a:extLst>
          </p:cNvPr>
          <p:cNvSpPr txBox="1"/>
          <p:nvPr/>
        </p:nvSpPr>
        <p:spPr>
          <a:xfrm>
            <a:off x="8257183" y="4039647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b="1" dirty="0"/>
              <a:t>a</a:t>
            </a: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CFB20A35-1312-46AF-94E2-DB24A5B3D014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8012579" y="1481260"/>
            <a:ext cx="258165" cy="2101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B13B793A-2857-41F5-A791-2D8D08816553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8270744" y="1481260"/>
            <a:ext cx="339952" cy="2311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1">
            <a:extLst>
              <a:ext uri="{FF2B5EF4-FFF2-40B4-BE49-F238E27FC236}">
                <a16:creationId xmlns:a16="http://schemas.microsoft.com/office/drawing/2014/main" id="{563852CF-6EE3-485D-8158-8F28FC10AFE3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8610696" y="2174066"/>
            <a:ext cx="13571" cy="388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6">
            <a:extLst>
              <a:ext uri="{FF2B5EF4-FFF2-40B4-BE49-F238E27FC236}">
                <a16:creationId xmlns:a16="http://schemas.microsoft.com/office/drawing/2014/main" id="{78E92076-2A79-4CDE-BFFA-09AF044EA1F3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8624267" y="3024000"/>
            <a:ext cx="3064" cy="3716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0">
            <a:extLst>
              <a:ext uri="{FF2B5EF4-FFF2-40B4-BE49-F238E27FC236}">
                <a16:creationId xmlns:a16="http://schemas.microsoft.com/office/drawing/2014/main" id="{E58A16A4-BB7E-4FCD-A2EA-0C871CA79A79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8627331" y="3857309"/>
            <a:ext cx="0" cy="1823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36">
            <a:extLst>
              <a:ext uri="{FF2B5EF4-FFF2-40B4-BE49-F238E27FC236}">
                <a16:creationId xmlns:a16="http://schemas.microsoft.com/office/drawing/2014/main" id="{6A1EE16D-3C4C-4B21-B830-83039F76CA26}"/>
              </a:ext>
            </a:extLst>
          </p:cNvPr>
          <p:cNvSpPr txBox="1"/>
          <p:nvPr/>
        </p:nvSpPr>
        <p:spPr>
          <a:xfrm>
            <a:off x="7767596" y="2519659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b="1" dirty="0"/>
              <a:t>c</a:t>
            </a:r>
          </a:p>
        </p:txBody>
      </p:sp>
      <p:sp>
        <p:nvSpPr>
          <p:cNvPr id="24" name="TextBox 37">
            <a:extLst>
              <a:ext uri="{FF2B5EF4-FFF2-40B4-BE49-F238E27FC236}">
                <a16:creationId xmlns:a16="http://schemas.microsoft.com/office/drawing/2014/main" id="{4855264E-6B7E-4DED-92A0-698C770B5287}"/>
              </a:ext>
            </a:extLst>
          </p:cNvPr>
          <p:cNvSpPr txBox="1"/>
          <p:nvPr/>
        </p:nvSpPr>
        <p:spPr>
          <a:xfrm>
            <a:off x="8813249" y="2529085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b="1" dirty="0"/>
              <a:t>d</a:t>
            </a:r>
          </a:p>
        </p:txBody>
      </p:sp>
      <p:sp>
        <p:nvSpPr>
          <p:cNvPr id="25" name="TextBox 38">
            <a:extLst>
              <a:ext uri="{FF2B5EF4-FFF2-40B4-BE49-F238E27FC236}">
                <a16:creationId xmlns:a16="http://schemas.microsoft.com/office/drawing/2014/main" id="{6BD4ADDB-6978-4450-B92C-9D0D688EBA5E}"/>
              </a:ext>
            </a:extLst>
          </p:cNvPr>
          <p:cNvSpPr txBox="1"/>
          <p:nvPr/>
        </p:nvSpPr>
        <p:spPr>
          <a:xfrm>
            <a:off x="7879579" y="3362394"/>
            <a:ext cx="484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b="1" dirty="0"/>
              <a:t>c</a:t>
            </a:r>
          </a:p>
        </p:txBody>
      </p:sp>
      <p:sp>
        <p:nvSpPr>
          <p:cNvPr id="26" name="TextBox 39">
            <a:extLst>
              <a:ext uri="{FF2B5EF4-FFF2-40B4-BE49-F238E27FC236}">
                <a16:creationId xmlns:a16="http://schemas.microsoft.com/office/drawing/2014/main" id="{B38F781A-D2DF-433B-AD13-0C8ADCA6DF10}"/>
              </a:ext>
            </a:extLst>
          </p:cNvPr>
          <p:cNvSpPr txBox="1"/>
          <p:nvPr/>
        </p:nvSpPr>
        <p:spPr>
          <a:xfrm>
            <a:off x="8881533" y="3376750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b="1" dirty="0"/>
              <a:t>d</a:t>
            </a:r>
          </a:p>
        </p:txBody>
      </p:sp>
      <p:cxnSp>
        <p:nvCxnSpPr>
          <p:cNvPr id="27" name="Straight Connector 40">
            <a:extLst>
              <a:ext uri="{FF2B5EF4-FFF2-40B4-BE49-F238E27FC236}">
                <a16:creationId xmlns:a16="http://schemas.microsoft.com/office/drawing/2014/main" id="{821607D2-9B4B-41FF-9CA8-7C2A17AEAAC3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8137744" y="2174066"/>
            <a:ext cx="472952" cy="34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3">
            <a:extLst>
              <a:ext uri="{FF2B5EF4-FFF2-40B4-BE49-F238E27FC236}">
                <a16:creationId xmlns:a16="http://schemas.microsoft.com/office/drawing/2014/main" id="{8FF14D9B-0B55-4558-9740-CE22E7D65AF5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8610696" y="2174066"/>
            <a:ext cx="572701" cy="3550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46">
            <a:extLst>
              <a:ext uri="{FF2B5EF4-FFF2-40B4-BE49-F238E27FC236}">
                <a16:creationId xmlns:a16="http://schemas.microsoft.com/office/drawing/2014/main" id="{6A552323-2206-4C27-B790-17CF8C846DEF}"/>
              </a:ext>
            </a:extLst>
          </p:cNvPr>
          <p:cNvCxnSpPr>
            <a:cxnSpLocks/>
            <a:stCxn id="15" idx="2"/>
            <a:endCxn id="25" idx="0"/>
          </p:cNvCxnSpPr>
          <p:nvPr/>
        </p:nvCxnSpPr>
        <p:spPr>
          <a:xfrm flipH="1">
            <a:off x="8121759" y="3024000"/>
            <a:ext cx="502508" cy="338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49">
            <a:extLst>
              <a:ext uri="{FF2B5EF4-FFF2-40B4-BE49-F238E27FC236}">
                <a16:creationId xmlns:a16="http://schemas.microsoft.com/office/drawing/2014/main" id="{6AD55BDD-A5E2-43F3-8CF4-E08C6107B644}"/>
              </a:ext>
            </a:extLst>
          </p:cNvPr>
          <p:cNvCxnSpPr>
            <a:cxnSpLocks/>
            <a:stCxn id="15" idx="2"/>
            <a:endCxn id="26" idx="0"/>
          </p:cNvCxnSpPr>
          <p:nvPr/>
        </p:nvCxnSpPr>
        <p:spPr>
          <a:xfrm>
            <a:off x="8624267" y="3024000"/>
            <a:ext cx="627414" cy="352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40658275-BACF-4B0E-8811-6A4B897B5B64}"/>
              </a:ext>
            </a:extLst>
          </p:cNvPr>
          <p:cNvSpPr txBox="1"/>
          <p:nvPr/>
        </p:nvSpPr>
        <p:spPr>
          <a:xfrm>
            <a:off x="6744882" y="99001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语法树</a:t>
            </a:r>
          </a:p>
        </p:txBody>
      </p:sp>
    </p:spTree>
    <p:extLst>
      <p:ext uri="{BB962C8B-B14F-4D97-AF65-F5344CB8AC3E}">
        <p14:creationId xmlns:p14="http://schemas.microsoft.com/office/powerpoint/2010/main" val="69608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0.08737 0.0009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62" y="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L 0.06328 -0.0004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37 0.00092 L 0.20182 0.0009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6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328 -0.00047 L 0.15416 -0.0004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28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182 0.00092 L 0.34908 0.0055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57" y="23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416 -0.00046 L 0.27604 0.0041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4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799 0.00463 L 0.45325 0.00417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63" y="-23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 animBg="1"/>
      <p:bldP spid="11" grpId="1" animBg="1"/>
      <p:bldP spid="11" grpId="2" animBg="1"/>
      <p:bldP spid="11" grpId="3" animBg="1"/>
      <p:bldP spid="13" grpId="0"/>
      <p:bldP spid="14" grpId="0"/>
      <p:bldP spid="15" grpId="0"/>
      <p:bldP spid="16" grpId="0"/>
      <p:bldP spid="17" grpId="0"/>
      <p:bldP spid="23" grpId="0"/>
      <p:bldP spid="24" grpId="0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6043C0-15EC-43D8-B46A-1B423D501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6012731" cy="617641"/>
          </a:xfrm>
        </p:spPr>
        <p:txBody>
          <a:bodyPr/>
          <a:lstStyle/>
          <a:p>
            <a:r>
              <a:rPr lang="en-US" altLang="zh-CN" dirty="0"/>
              <a:t>4.1</a:t>
            </a:r>
            <a:r>
              <a:rPr lang="zh-CN" altLang="en-US" dirty="0"/>
              <a:t>　确定的自顶向下语法分析思想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8BE901-69D3-4BE9-858D-C7E61CD8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3585414" cy="3246851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/>
              <a:t>例</a:t>
            </a:r>
            <a:r>
              <a:rPr lang="en-US" altLang="zh-CN" sz="2800" dirty="0"/>
              <a:t>4.2 </a:t>
            </a:r>
            <a:r>
              <a:rPr lang="zh-CN" altLang="en-US" sz="2800" dirty="0"/>
              <a:t>文法</a:t>
            </a:r>
            <a:r>
              <a:rPr lang="en-US" altLang="zh-CN" sz="2800" dirty="0"/>
              <a:t>G2[S]:</a:t>
            </a: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    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S→Ap︱Bq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    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A→cA︱a</a:t>
            </a:r>
            <a:endParaRPr lang="en-US" altLang="zh-CN" sz="2400" dirty="0">
              <a:solidFill>
                <a:srgbClr val="0000FF"/>
              </a:solidFill>
              <a:latin typeface="+mn-ea"/>
            </a:endParaRP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       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B→dB︱b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</a:t>
            </a:r>
          </a:p>
          <a:p>
            <a:pPr marL="457200" lvl="1" indent="0" algn="l">
              <a:spcBef>
                <a:spcPct val="10000"/>
              </a:spcBef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串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w= 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ccap</a:t>
            </a:r>
            <a:r>
              <a:rPr lang="en-US" altLang="zh-CN" sz="2400" dirty="0">
                <a:latin typeface="+mn-ea"/>
              </a:rPr>
              <a:t> </a:t>
            </a:r>
          </a:p>
          <a:p>
            <a:r>
              <a:rPr lang="zh-CN" altLang="en-US" sz="2800" dirty="0"/>
              <a:t>推导过程</a:t>
            </a:r>
            <a:endParaRPr lang="en-US" altLang="zh-CN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E1CB87-06DD-4971-AFB5-1783EDF5B189}"/>
              </a:ext>
            </a:extLst>
          </p:cNvPr>
          <p:cNvSpPr txBox="1"/>
          <p:nvPr/>
        </p:nvSpPr>
        <p:spPr>
          <a:xfrm>
            <a:off x="3890356" y="1503003"/>
            <a:ext cx="20893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Ap→[</a:t>
            </a:r>
            <a:r>
              <a:rPr lang="en-US" altLang="zh-CN" sz="2400" dirty="0" err="1">
                <a:solidFill>
                  <a:srgbClr val="0000FF"/>
                </a:solidFill>
              </a:rPr>
              <a:t>a</a:t>
            </a:r>
            <a:r>
              <a:rPr lang="en-US" altLang="zh-CN" sz="2400" dirty="0" err="1">
                <a:solidFill>
                  <a:srgbClr val="FF0000"/>
                </a:solidFill>
              </a:rPr>
              <a:t>|</a:t>
            </a:r>
            <a:r>
              <a:rPr lang="en-US" altLang="zh-CN" sz="2400" dirty="0" err="1">
                <a:solidFill>
                  <a:srgbClr val="0000FF"/>
                </a:solidFill>
              </a:rPr>
              <a:t>c</a:t>
            </a:r>
            <a:r>
              <a:rPr lang="en-US" altLang="zh-CN" sz="2400" dirty="0">
                <a:solidFill>
                  <a:srgbClr val="FF0000"/>
                </a:solidFill>
              </a:rPr>
              <a:t>]… </a:t>
            </a:r>
          </a:p>
          <a:p>
            <a:r>
              <a:rPr lang="en-US" altLang="zh-CN" sz="2400" dirty="0" err="1">
                <a:solidFill>
                  <a:srgbClr val="FF0000"/>
                </a:solidFill>
              </a:rPr>
              <a:t>Bq</a:t>
            </a:r>
            <a:r>
              <a:rPr lang="en-US" altLang="zh-CN" sz="2400" dirty="0">
                <a:solidFill>
                  <a:srgbClr val="FF0000"/>
                </a:solidFill>
              </a:rPr>
              <a:t>→[</a:t>
            </a:r>
            <a:r>
              <a:rPr lang="en-US" altLang="zh-CN" sz="2400" dirty="0" err="1">
                <a:solidFill>
                  <a:srgbClr val="0000FF"/>
                </a:solidFill>
              </a:rPr>
              <a:t>d</a:t>
            </a:r>
            <a:r>
              <a:rPr lang="en-US" altLang="zh-CN" sz="2400" dirty="0" err="1">
                <a:solidFill>
                  <a:srgbClr val="FF0000"/>
                </a:solidFill>
              </a:rPr>
              <a:t>|</a:t>
            </a:r>
            <a:r>
              <a:rPr lang="en-US" altLang="zh-CN" sz="2400" dirty="0" err="1">
                <a:solidFill>
                  <a:srgbClr val="0000FF"/>
                </a:solidFill>
              </a:rPr>
              <a:t>b</a:t>
            </a:r>
            <a:r>
              <a:rPr lang="en-US" altLang="zh-CN" sz="2400" dirty="0">
                <a:solidFill>
                  <a:srgbClr val="FF0000"/>
                </a:solidFill>
              </a:rPr>
              <a:t>]…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FCD343CD-B3AC-44DD-BE6F-8BC8B00D717E}"/>
              </a:ext>
            </a:extLst>
          </p:cNvPr>
          <p:cNvSpPr txBox="1"/>
          <p:nvPr/>
        </p:nvSpPr>
        <p:spPr>
          <a:xfrm>
            <a:off x="8647326" y="899757"/>
            <a:ext cx="7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/>
              <a:t>S</a:t>
            </a: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C8481E07-AF53-4964-BC55-48F22B620EA6}"/>
              </a:ext>
            </a:extLst>
          </p:cNvPr>
          <p:cNvGraphicFramePr>
            <a:graphicFrameLocks noGrp="1"/>
          </p:cNvGraphicFramePr>
          <p:nvPr/>
        </p:nvGraphicFramePr>
        <p:xfrm>
          <a:off x="1827417" y="5429184"/>
          <a:ext cx="1687830" cy="370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2060"/>
                          </a:solidFill>
                        </a:rPr>
                        <a:t>p</a:t>
                      </a:r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Text Box 1028">
            <a:extLst>
              <a:ext uri="{FF2B5EF4-FFF2-40B4-BE49-F238E27FC236}">
                <a16:creationId xmlns:a16="http://schemas.microsoft.com/office/drawing/2014/main" id="{664F7A9A-0F36-4E76-AEFA-12F272475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7417" y="4830062"/>
            <a:ext cx="566832" cy="460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sz="2200" dirty="0">
                <a:latin typeface="+mn-ea"/>
              </a:rPr>
              <a:t>S</a:t>
            </a:r>
            <a:r>
              <a:rPr lang="en-US" altLang="zh-CN" sz="2200" b="1" dirty="0">
                <a:latin typeface="宋体" pitchFamily="2" charset="-122"/>
                <a:ea typeface="宋体" pitchFamily="2" charset="-122"/>
              </a:rPr>
              <a:t> 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EFDB0C1-28D9-4DFB-8A8D-D3BA36443146}"/>
              </a:ext>
            </a:extLst>
          </p:cNvPr>
          <p:cNvSpPr/>
          <p:nvPr/>
        </p:nvSpPr>
        <p:spPr bwMode="auto">
          <a:xfrm>
            <a:off x="1827417" y="4733224"/>
            <a:ext cx="381000" cy="12192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5BEEAAD-B85B-4898-828B-8C38D364ABF0}"/>
              </a:ext>
            </a:extLst>
          </p:cNvPr>
          <p:cNvSpPr txBox="1"/>
          <p:nvPr/>
        </p:nvSpPr>
        <p:spPr>
          <a:xfrm>
            <a:off x="6537703" y="97236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语法树</a:t>
            </a:r>
          </a:p>
        </p:txBody>
      </p:sp>
    </p:spTree>
    <p:extLst>
      <p:ext uri="{BB962C8B-B14F-4D97-AF65-F5344CB8AC3E}">
        <p14:creationId xmlns:p14="http://schemas.microsoft.com/office/powerpoint/2010/main" val="38036104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 主题​​">
  <a:themeElements>
    <a:clrScheme name="自定义 27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35F90"/>
      </a:accent1>
      <a:accent2>
        <a:srgbClr val="0099C5"/>
      </a:accent2>
      <a:accent3>
        <a:srgbClr val="E1CEAB"/>
      </a:accent3>
      <a:accent4>
        <a:srgbClr val="C7A25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17765</TotalTime>
  <Words>8578</Words>
  <Application>Microsoft Office PowerPoint</Application>
  <PresentationFormat>宽屏</PresentationFormat>
  <Paragraphs>1257</Paragraphs>
  <Slides>74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74</vt:i4>
      </vt:variant>
    </vt:vector>
  </HeadingPairs>
  <TitlesOfParts>
    <vt:vector size="96" baseType="lpstr">
      <vt:lpstr>Linux Biolinum O</vt:lpstr>
      <vt:lpstr>Microsoft YaHei Light</vt:lpstr>
      <vt:lpstr>等线</vt:lpstr>
      <vt:lpstr>等线 Light</vt:lpstr>
      <vt:lpstr>华文楷体</vt:lpstr>
      <vt:lpstr>楷体</vt:lpstr>
      <vt:lpstr>楷体_GB2312</vt:lpstr>
      <vt:lpstr>上首标榜体（非商用）</vt:lpstr>
      <vt:lpstr>书体坊兰亭体</vt:lpstr>
      <vt:lpstr>宋体</vt:lpstr>
      <vt:lpstr>Microsoft YaHei</vt:lpstr>
      <vt:lpstr>Microsoft YaHei</vt:lpstr>
      <vt:lpstr>Arial</vt:lpstr>
      <vt:lpstr>Cambria Math</vt:lpstr>
      <vt:lpstr>Consolas</vt:lpstr>
      <vt:lpstr>Segoe UI</vt:lpstr>
      <vt:lpstr>Symbol</vt:lpstr>
      <vt:lpstr>Tahoma</vt:lpstr>
      <vt:lpstr>Times New Roman</vt:lpstr>
      <vt:lpstr>Wingdings</vt:lpstr>
      <vt:lpstr>Office 主题​​</vt:lpstr>
      <vt:lpstr>1_Office 主题​​</vt:lpstr>
      <vt:lpstr>PowerPoint 演示文稿</vt:lpstr>
      <vt:lpstr>编译程序的结构 </vt:lpstr>
      <vt:lpstr>语法分析方法</vt:lpstr>
      <vt:lpstr>内容提要</vt:lpstr>
      <vt:lpstr>本章主要内容</vt:lpstr>
      <vt:lpstr>4.1　确定的自顶向下语法分析思想</vt:lpstr>
      <vt:lpstr>4.1　确定的自顶向下语法分析思想</vt:lpstr>
      <vt:lpstr>4.1　确定的自顶向下语法分析思想</vt:lpstr>
      <vt:lpstr>4.1　确定的自顶向下语法分析思想</vt:lpstr>
      <vt:lpstr>4.1　确定的自顶向下语法分析思想</vt:lpstr>
      <vt:lpstr>4.1　确定的自顶向下语法分析思想</vt:lpstr>
      <vt:lpstr>4.1　确定的自顶向下语法分析思想</vt:lpstr>
      <vt:lpstr>4.1　确定的自顶向下语法分析思想</vt:lpstr>
      <vt:lpstr>4.1　确定的自顶向下语法分析思想</vt:lpstr>
      <vt:lpstr>4.1　确定的自顶向下语法分析思想</vt:lpstr>
      <vt:lpstr>4.1　确定的自顶向下语法分析思想</vt:lpstr>
      <vt:lpstr>4.1　确定的自顶向下语法分析思想</vt:lpstr>
      <vt:lpstr>4.1　确定的自顶向下语法分析思想</vt:lpstr>
      <vt:lpstr>4.1　确定的自顶向下语法分析思想</vt:lpstr>
      <vt:lpstr>4.1　确定的自顶向下语法分析思想</vt:lpstr>
      <vt:lpstr>4.1　确定的自顶向下语法分析思想</vt:lpstr>
      <vt:lpstr>4.1　确定的自顶向下语法分析思想</vt:lpstr>
      <vt:lpstr>本章主要内容</vt:lpstr>
      <vt:lpstr>4.2　LL(1)文法的判别 </vt:lpstr>
      <vt:lpstr>4.2　LL(1)文法的判别 </vt:lpstr>
      <vt:lpstr>4.2　LL(1)文法的判别 </vt:lpstr>
      <vt:lpstr>4.2　LL(1)文法的判别 </vt:lpstr>
      <vt:lpstr>4.2　LL(1)文法的判别 </vt:lpstr>
      <vt:lpstr>4.2　LL(1)文法的判别 </vt:lpstr>
      <vt:lpstr>4.2　LL(1)文法的判别 </vt:lpstr>
      <vt:lpstr>4.2　LL(1)文法的判别 </vt:lpstr>
      <vt:lpstr>4.2　LL(1)文法的判别 </vt:lpstr>
      <vt:lpstr>4.2　LL(1)文法的判别 </vt:lpstr>
      <vt:lpstr>本章主要内容</vt:lpstr>
      <vt:lpstr>4.3　某些非LL(1)文法到LL(1)文法的等价变换</vt:lpstr>
      <vt:lpstr>4.3　某些非LL(1)文法到LL(1)文法的等价变换</vt:lpstr>
      <vt:lpstr>4.3　某些非LL(1)文法到LL(1)文法的等价变换</vt:lpstr>
      <vt:lpstr>4.3　某些非LL(1)文法到LL(1)文法的等价变换</vt:lpstr>
      <vt:lpstr>4.3　某些非LL(1)文法到LL(1)文法的等价变换</vt:lpstr>
      <vt:lpstr>4.3　某些非LL(1)文法到LL(1)文法的等价变换</vt:lpstr>
      <vt:lpstr>4.3　某些非LL(1)文法到LL(1)文法的等价变换</vt:lpstr>
      <vt:lpstr>4.3　某些非LL(1)文法到LL(1)文法的等价变换</vt:lpstr>
      <vt:lpstr>4.3　某些非LL(1)文法到LL(1)文法的等价变换</vt:lpstr>
      <vt:lpstr>4.3　某些非LL(1)文法到LL(1)文法的等价变换</vt:lpstr>
      <vt:lpstr>4.3　某些非LL(1)文法到LL(1)文法的等价变换</vt:lpstr>
      <vt:lpstr>4.3　某些非LL(1)文法到LL(1)文法的等价变换</vt:lpstr>
      <vt:lpstr>4.3　某些非LL(1)文法到LL(1)文法的等价变换</vt:lpstr>
      <vt:lpstr>4.3　某些非LL(1)文法到LL(1)文法的等价变换</vt:lpstr>
      <vt:lpstr>本章主要内容</vt:lpstr>
      <vt:lpstr>4.4　LL(1)分析的实现-递归下降分析法</vt:lpstr>
      <vt:lpstr>4.4　LL(1)分析的实现-递归下降分析法</vt:lpstr>
      <vt:lpstr>4.4　LL(1)分析的实现-递归下降分析法</vt:lpstr>
      <vt:lpstr>4.4　LL(1)分析的实现-递归下降分析法</vt:lpstr>
      <vt:lpstr>4.4　LL(1)分析的实现-递归下降分析法</vt:lpstr>
      <vt:lpstr>4.4　LL(1)分析的实现-递归下降分析法</vt:lpstr>
      <vt:lpstr>4.4　LL(1)分析的实现-递归下降分析法</vt:lpstr>
      <vt:lpstr>4.4　LL(1)分析的实现-递归下降分析法</vt:lpstr>
      <vt:lpstr>本章主要内容</vt:lpstr>
      <vt:lpstr>4.5   LL(1)分析的实现-表驱动分析法</vt:lpstr>
      <vt:lpstr>4.5   LL(1)分析的实现-表驱动分析法</vt:lpstr>
      <vt:lpstr>4.5   LL(1)分析的实现-表驱动分析法</vt:lpstr>
      <vt:lpstr>4.5   LL(1)分析的实现-表驱动分析法</vt:lpstr>
      <vt:lpstr>4.5   LL(1)分析的实现-表驱动分析法</vt:lpstr>
      <vt:lpstr>本章主要内容</vt:lpstr>
      <vt:lpstr>4.6   LL(1)分析中的出错处理</vt:lpstr>
      <vt:lpstr>4.6   LL(1)分析中的出错处理</vt:lpstr>
      <vt:lpstr>4.6   LL(1)分析中的出错处理</vt:lpstr>
      <vt:lpstr>4.6   LL(1)分析中的出错处理</vt:lpstr>
      <vt:lpstr>4.6   LL(1)分析中的出错处理</vt:lpstr>
      <vt:lpstr>小结</vt:lpstr>
      <vt:lpstr>小结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QZ7420</dc:creator>
  <cp:lastModifiedBy>茂林 杨</cp:lastModifiedBy>
  <cp:revision>633</cp:revision>
  <cp:lastPrinted>2022-10-13T02:21:01Z</cp:lastPrinted>
  <dcterms:created xsi:type="dcterms:W3CDTF">2022-06-03T05:02:51Z</dcterms:created>
  <dcterms:modified xsi:type="dcterms:W3CDTF">2024-04-09T03:03:30Z</dcterms:modified>
</cp:coreProperties>
</file>